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63" r:id="rId5"/>
    <p:sldId id="262" r:id="rId6"/>
    <p:sldId id="264" r:id="rId7"/>
    <p:sldId id="265" r:id="rId8"/>
    <p:sldId id="267" r:id="rId9"/>
    <p:sldId id="268" r:id="rId10"/>
    <p:sldId id="269" r:id="rId11"/>
    <p:sldId id="270" r:id="rId12"/>
    <p:sldId id="271" r:id="rId13"/>
    <p:sldId id="272" r:id="rId14"/>
    <p:sldId id="274" r:id="rId15"/>
    <p:sldId id="275" r:id="rId16"/>
    <p:sldId id="276" r:id="rId17"/>
    <p:sldId id="277" r:id="rId18"/>
    <p:sldId id="278" r:id="rId19"/>
    <p:sldId id="280"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4" d="100"/>
          <a:sy n="84" d="100"/>
        </p:scale>
        <p:origin x="643"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C22F-D06A-450D-5822-72C0A3B03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0062D-6941-3DE8-0C82-D1984AE0E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12B492-67E1-550E-2654-4FB9A66335D3}"/>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5" name="Footer Placeholder 4">
            <a:extLst>
              <a:ext uri="{FF2B5EF4-FFF2-40B4-BE49-F238E27FC236}">
                <a16:creationId xmlns:a16="http://schemas.microsoft.com/office/drawing/2014/main" id="{A9B93C93-8F3B-566D-306C-0BE101680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F3D77-FF6C-E1C3-DB17-2125081C87E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790639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9DFA-D50A-6105-503A-F2B94243C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70812-E3E0-7024-10E5-1C5092F01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0ED93-3E9F-C17B-BE17-30C40DE999A4}"/>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5" name="Footer Placeholder 4">
            <a:extLst>
              <a:ext uri="{FF2B5EF4-FFF2-40B4-BE49-F238E27FC236}">
                <a16:creationId xmlns:a16="http://schemas.microsoft.com/office/drawing/2014/main" id="{D6EDF34D-447E-0AD9-893A-736966872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AD6D4-FD4F-8E9C-4722-9368768A3A93}"/>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55600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4295B-3782-FB66-8E49-2F1B5505BA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4285BA-7FD2-C1C5-6A65-D6E7858A67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5168A-047B-293A-52B5-753805885DF5}"/>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5" name="Footer Placeholder 4">
            <a:extLst>
              <a:ext uri="{FF2B5EF4-FFF2-40B4-BE49-F238E27FC236}">
                <a16:creationId xmlns:a16="http://schemas.microsoft.com/office/drawing/2014/main" id="{8B2CFDA8-5FAE-7258-D5A4-B54DDFCE3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4A885-983E-3CE2-D086-63E71DF474B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054523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AAD-B9E9-BA5C-26A3-7F7C208EA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C9F70-78BC-FDC3-6380-58422D030B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6D889-355F-367D-F5AD-03C82022AC31}"/>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5" name="Footer Placeholder 4">
            <a:extLst>
              <a:ext uri="{FF2B5EF4-FFF2-40B4-BE49-F238E27FC236}">
                <a16:creationId xmlns:a16="http://schemas.microsoft.com/office/drawing/2014/main" id="{C0D44757-DEA1-D1EA-3709-7239EDB30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AFB6D-074F-017B-AF69-C068B5E112A1}"/>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71079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DD5-0722-D107-5217-66BE81638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9A2DF-8FFA-29F7-D1C1-B7EB4904E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A9CE1-F1EB-A04F-846A-B62C44AD8CBD}"/>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5" name="Footer Placeholder 4">
            <a:extLst>
              <a:ext uri="{FF2B5EF4-FFF2-40B4-BE49-F238E27FC236}">
                <a16:creationId xmlns:a16="http://schemas.microsoft.com/office/drawing/2014/main" id="{E7598666-E90E-E117-9248-BD8888D27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1685-E2BA-DC05-24D0-65537FB68C42}"/>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912580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5A03-81B7-6807-6DBC-DDD0464A1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47329-31F3-F9F1-FF62-333D88896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37442-29D4-A065-FEFC-5272D6E6B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41AFC-9030-D8DB-A423-703D6E700F9E}"/>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6" name="Footer Placeholder 5">
            <a:extLst>
              <a:ext uri="{FF2B5EF4-FFF2-40B4-BE49-F238E27FC236}">
                <a16:creationId xmlns:a16="http://schemas.microsoft.com/office/drawing/2014/main" id="{97C1C081-7935-010D-6C7B-CE54EFAC1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2821C-5DED-0742-6E37-B6199498216B}"/>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443753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0162-D950-0D03-38D5-8CD35DF60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AE495-E8AD-D0BB-BD6D-B0016E948E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F6840-D10A-8914-9C2A-8D283129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A670CC-4ED0-DB30-F31C-565B9505E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26DC-F5D3-1486-088D-61BAEDC000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B49FAF-DF6F-C14B-7CB5-C2D39C17CC37}"/>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8" name="Footer Placeholder 7">
            <a:extLst>
              <a:ext uri="{FF2B5EF4-FFF2-40B4-BE49-F238E27FC236}">
                <a16:creationId xmlns:a16="http://schemas.microsoft.com/office/drawing/2014/main" id="{C8F8AB0A-4CD2-944A-2A74-9A177507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5BA286-B5E3-52B2-0B58-74EADCD2A25D}"/>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724537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4AE3-8E97-12C6-6110-E7D90D3A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24135-283E-A0EB-9696-4410DA63DE72}"/>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4" name="Footer Placeholder 3">
            <a:extLst>
              <a:ext uri="{FF2B5EF4-FFF2-40B4-BE49-F238E27FC236}">
                <a16:creationId xmlns:a16="http://schemas.microsoft.com/office/drawing/2014/main" id="{0F66B800-FC86-E411-F889-4B2A8A6E9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0B5E93-C60A-9399-D2F6-F3AD6C8E53B9}"/>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134452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0FDD5-C82F-E3E1-9640-85A1FC387FC3}"/>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3" name="Footer Placeholder 2">
            <a:extLst>
              <a:ext uri="{FF2B5EF4-FFF2-40B4-BE49-F238E27FC236}">
                <a16:creationId xmlns:a16="http://schemas.microsoft.com/office/drawing/2014/main" id="{186C055F-311F-478D-0F2B-46719B9B9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DD13A-E11E-CE7A-88E4-34D136F10DA0}"/>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171479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A975-4ACC-88BE-235F-CE755D868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10776-032F-FDE2-D726-9CD49FE03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8FA6EF-8880-8189-489E-BC3024BE3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421F7-0576-8923-030D-2D14CC5B3C68}"/>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6" name="Footer Placeholder 5">
            <a:extLst>
              <a:ext uri="{FF2B5EF4-FFF2-40B4-BE49-F238E27FC236}">
                <a16:creationId xmlns:a16="http://schemas.microsoft.com/office/drawing/2014/main" id="{65B2158D-7499-9C78-E65B-93F190DE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4BFBA-7B9E-ADF9-7DAD-3BC4C66BB84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57229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EC1-6591-279D-A739-6A7540B0D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0FC00-E894-B76D-9902-5BCBF19BC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7687AD-3F0B-1B06-3B17-F890D17F1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B8B21-D0EA-0C7E-7D71-D71745E814E7}"/>
              </a:ext>
            </a:extLst>
          </p:cNvPr>
          <p:cNvSpPr>
            <a:spLocks noGrp="1"/>
          </p:cNvSpPr>
          <p:nvPr>
            <p:ph type="dt" sz="half" idx="10"/>
          </p:nvPr>
        </p:nvSpPr>
        <p:spPr/>
        <p:txBody>
          <a:bodyPr/>
          <a:lstStyle/>
          <a:p>
            <a:fld id="{6EC83ABB-9F61-4A63-8844-34A9E2CB80C2}" type="datetimeFigureOut">
              <a:rPr lang="en-US" smtClean="0"/>
              <a:t>4/23/2024</a:t>
            </a:fld>
            <a:endParaRPr lang="en-US"/>
          </a:p>
        </p:txBody>
      </p:sp>
      <p:sp>
        <p:nvSpPr>
          <p:cNvPr id="6" name="Footer Placeholder 5">
            <a:extLst>
              <a:ext uri="{FF2B5EF4-FFF2-40B4-BE49-F238E27FC236}">
                <a16:creationId xmlns:a16="http://schemas.microsoft.com/office/drawing/2014/main" id="{E9446A8B-A201-54A9-F82C-E821E0FC8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F4595-9C6D-D36E-8298-D6304EC7951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83609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25C42-7297-B21C-8141-E338844E5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F7F8FF-F4CF-6F5E-DB47-8CE1030D4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916A3-1107-F385-DBBB-A55FA36B4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83ABB-9F61-4A63-8844-34A9E2CB80C2}" type="datetimeFigureOut">
              <a:rPr lang="en-US" smtClean="0"/>
              <a:t>4/23/2024</a:t>
            </a:fld>
            <a:endParaRPr lang="en-US"/>
          </a:p>
        </p:txBody>
      </p:sp>
      <p:sp>
        <p:nvSpPr>
          <p:cNvPr id="5" name="Footer Placeholder 4">
            <a:extLst>
              <a:ext uri="{FF2B5EF4-FFF2-40B4-BE49-F238E27FC236}">
                <a16:creationId xmlns:a16="http://schemas.microsoft.com/office/drawing/2014/main" id="{6D00D999-A300-C469-89AB-ECB410B141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AB0D4-A33C-52CF-7DEE-B1491F2CD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4F66-B543-4237-AFBC-C09FCDE57F95}" type="slidenum">
              <a:rPr lang="en-US" smtClean="0"/>
              <a:t>‹#›</a:t>
            </a:fld>
            <a:endParaRPr lang="en-US"/>
          </a:p>
        </p:txBody>
      </p:sp>
    </p:spTree>
    <p:extLst>
      <p:ext uri="{BB962C8B-B14F-4D97-AF65-F5344CB8AC3E}">
        <p14:creationId xmlns:p14="http://schemas.microsoft.com/office/powerpoint/2010/main" val="3769458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samwelmollel/swahili_llam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31AB3-BC1E-AC41-FB7F-8F0AA518835A}"/>
              </a:ext>
            </a:extLst>
          </p:cNvPr>
          <p:cNvSpPr>
            <a:spLocks noGrp="1"/>
          </p:cNvSpPr>
          <p:nvPr>
            <p:ph type="ctrTitle"/>
          </p:nvPr>
        </p:nvSpPr>
        <p:spPr>
          <a:xfrm>
            <a:off x="61912" y="2483792"/>
            <a:ext cx="11977687" cy="2387600"/>
          </a:xfrm>
        </p:spPr>
        <p:txBody>
          <a:bodyPr/>
          <a:lstStyle/>
          <a:p>
            <a:r>
              <a:rPr lang="en-GB" dirty="0"/>
              <a:t>Introduction to Reinforcement Learning</a:t>
            </a:r>
            <a:endParaRPr lang="en-US" dirty="0"/>
          </a:p>
        </p:txBody>
      </p:sp>
      <p:sp>
        <p:nvSpPr>
          <p:cNvPr id="3" name="Subtitle 2">
            <a:extLst>
              <a:ext uri="{FF2B5EF4-FFF2-40B4-BE49-F238E27FC236}">
                <a16:creationId xmlns:a16="http://schemas.microsoft.com/office/drawing/2014/main" id="{B95BCA25-5FB8-A0CF-D65A-D0C0BEA867BF}"/>
              </a:ext>
            </a:extLst>
          </p:cNvPr>
          <p:cNvSpPr>
            <a:spLocks noGrp="1"/>
          </p:cNvSpPr>
          <p:nvPr>
            <p:ph type="subTitle" idx="1"/>
          </p:nvPr>
        </p:nvSpPr>
        <p:spPr>
          <a:xfrm>
            <a:off x="1654080" y="4845414"/>
            <a:ext cx="9144000" cy="1655762"/>
          </a:xfrm>
        </p:spPr>
        <p:txBody>
          <a:bodyPr>
            <a:normAutofit/>
          </a:bodyPr>
          <a:lstStyle/>
          <a:p>
            <a:endParaRPr lang="en-GB" sz="2000" dirty="0">
              <a:solidFill>
                <a:schemeClr val="accent1"/>
              </a:solidFill>
            </a:endParaRPr>
          </a:p>
          <a:p>
            <a:r>
              <a:rPr lang="en-GB" sz="2000" dirty="0">
                <a:solidFill>
                  <a:schemeClr val="accent1"/>
                </a:solidFill>
              </a:rPr>
              <a:t>Michael Mollel (PhD)</a:t>
            </a:r>
            <a:endParaRPr lang="en-US" sz="2000" dirty="0">
              <a:solidFill>
                <a:schemeClr val="accent1"/>
              </a:solidFill>
            </a:endParaRPr>
          </a:p>
        </p:txBody>
      </p:sp>
      <p:sp>
        <p:nvSpPr>
          <p:cNvPr id="6" name="Subtitle 2">
            <a:extLst>
              <a:ext uri="{FF2B5EF4-FFF2-40B4-BE49-F238E27FC236}">
                <a16:creationId xmlns:a16="http://schemas.microsoft.com/office/drawing/2014/main" id="{D8AACD24-103E-CB5D-4BE8-49170ADF10A9}"/>
              </a:ext>
            </a:extLst>
          </p:cNvPr>
          <p:cNvSpPr txBox="1">
            <a:spLocks/>
          </p:cNvSpPr>
          <p:nvPr/>
        </p:nvSpPr>
        <p:spPr>
          <a:xfrm>
            <a:off x="1403445" y="5809397"/>
            <a:ext cx="9144000" cy="74607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Link to the project: </a:t>
            </a:r>
            <a:r>
              <a:rPr lang="en-GB" dirty="0">
                <a:hlinkClick r:id="rId2"/>
              </a:rPr>
              <a:t>GitHub</a:t>
            </a:r>
            <a:endParaRPr lang="en-GB" dirty="0"/>
          </a:p>
        </p:txBody>
      </p:sp>
      <p:pic>
        <p:nvPicPr>
          <p:cNvPr id="4" name="Picture 3">
            <a:extLst>
              <a:ext uri="{FF2B5EF4-FFF2-40B4-BE49-F238E27FC236}">
                <a16:creationId xmlns:a16="http://schemas.microsoft.com/office/drawing/2014/main" id="{15F0580C-4804-D34B-E486-631D90AB95E9}"/>
              </a:ext>
            </a:extLst>
          </p:cNvPr>
          <p:cNvPicPr>
            <a:picLocks noChangeAspect="1"/>
          </p:cNvPicPr>
          <p:nvPr/>
        </p:nvPicPr>
        <p:blipFill>
          <a:blip r:embed="rId3"/>
          <a:stretch>
            <a:fillRect/>
          </a:stretch>
        </p:blipFill>
        <p:spPr>
          <a:xfrm>
            <a:off x="3408000" y="-6584"/>
            <a:ext cx="5376000" cy="3024000"/>
          </a:xfrm>
          <a:prstGeom prst="rect">
            <a:avLst/>
          </a:prstGeom>
        </p:spPr>
      </p:pic>
    </p:spTree>
    <p:extLst>
      <p:ext uri="{BB962C8B-B14F-4D97-AF65-F5344CB8AC3E}">
        <p14:creationId xmlns:p14="http://schemas.microsoft.com/office/powerpoint/2010/main" val="1248858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l">
                  <a:buFont typeface="Arial" panose="020B0604020202020204" pitchFamily="34" charset="0"/>
                  <a:buChar char="•"/>
                </a:pPr>
                <a:r>
                  <a:rPr lang="en-US" dirty="0">
                    <a:highlight>
                      <a:srgbClr val="FFFFFF"/>
                    </a:highlight>
                    <a:latin typeface="source-serif-pro"/>
                  </a:rPr>
                  <a:t> </a:t>
                </a:r>
                <a:r>
                  <a:rPr lang="en-US" b="1" i="0" dirty="0">
                    <a:solidFill>
                      <a:srgbClr val="242424"/>
                    </a:solidFill>
                    <a:effectLst/>
                    <a:highlight>
                      <a:srgbClr val="FFFFFF"/>
                    </a:highlight>
                    <a:latin typeface="source-serif-pro"/>
                  </a:rPr>
                  <a:t>Policies: </a:t>
                </a:r>
                <a:r>
                  <a:rPr lang="en-US" b="0" i="0" dirty="0">
                    <a:solidFill>
                      <a:srgbClr val="242424"/>
                    </a:solidFill>
                    <a:effectLst/>
                    <a:highlight>
                      <a:srgbClr val="FFFFFF"/>
                    </a:highlight>
                    <a:latin typeface="source-serif-pro"/>
                  </a:rPr>
                  <a:t>“behavior” of our agent</a:t>
                </a:r>
              </a:p>
              <a:p>
                <a:pPr algn="just">
                  <a:buFont typeface="Wingdings" panose="05000000000000000000" pitchFamily="2" charset="2"/>
                  <a:buChar char="v"/>
                </a:pPr>
                <a:r>
                  <a:rPr lang="en-US" dirty="0">
                    <a:solidFill>
                      <a:srgbClr val="242424"/>
                    </a:solidFill>
                    <a:highlight>
                      <a:srgbClr val="FFFFFF"/>
                    </a:highlight>
                    <a:latin typeface="source-serif-pro"/>
                  </a:rPr>
                  <a:t>This itself is the algorithm that we want to learn or the agent needs to learn. It answers the fundamental question: </a:t>
                </a:r>
                <a:r>
                  <a:rPr lang="en-US" b="0" i="0" dirty="0">
                    <a:solidFill>
                      <a:srgbClr val="242424"/>
                    </a:solidFill>
                    <a:effectLst/>
                    <a:highlight>
                      <a:srgbClr val="FFFFFF"/>
                    </a:highlight>
                    <a:latin typeface="source-serif-pro"/>
                  </a:rPr>
                  <a:t>Given a state, what should be the next action the agent takes?</a:t>
                </a:r>
              </a:p>
              <a:p>
                <a:pPr algn="just">
                  <a:buFont typeface="Wingdings" panose="05000000000000000000" pitchFamily="2" charset="2"/>
                  <a:buChar char="v"/>
                </a:pPr>
                <a:r>
                  <a:rPr lang="en-US" dirty="0">
                    <a:solidFill>
                      <a:srgbClr val="242424"/>
                    </a:solidFill>
                    <a:highlight>
                      <a:srgbClr val="FFFFFF"/>
                    </a:highlight>
                    <a:latin typeface="source-serif-pro"/>
                  </a:rPr>
                  <a:t>Two types of Policies exist </a:t>
                </a:r>
              </a:p>
              <a:p>
                <a:pPr marL="971550" lvl="1" indent="-514350" algn="just">
                  <a:buFont typeface="+mj-lt"/>
                  <a:buAutoNum type="arabicPeriod"/>
                </a:pPr>
                <a:r>
                  <a:rPr lang="en-US" b="0" i="0" dirty="0">
                    <a:solidFill>
                      <a:srgbClr val="242424"/>
                    </a:solidFill>
                    <a:effectLst/>
                    <a:highlight>
                      <a:srgbClr val="FFFFFF"/>
                    </a:highlight>
                    <a:latin typeface="source-serif-pro"/>
                  </a:rPr>
                  <a:t>Deterministic Policy:</a:t>
                </a:r>
              </a:p>
              <a:p>
                <a:pPr marL="457200" lvl="1" indent="0" algn="just">
                  <a:buNone/>
                </a:pPr>
                <a:r>
                  <a:rPr lang="en-US" b="0" i="0" dirty="0">
                    <a:solidFill>
                      <a:srgbClr val="242424"/>
                    </a:solidFill>
                    <a:effectLst/>
                    <a:highlight>
                      <a:srgbClr val="FFFFFF"/>
                    </a:highlight>
                    <a:latin typeface="source-serif-pro"/>
                  </a:rPr>
                  <a:t>In this formula, </a:t>
                </a:r>
                <a:r>
                  <a:rPr lang="en-US" b="0" i="1" dirty="0">
                    <a:solidFill>
                      <a:srgbClr val="242424"/>
                    </a:solidFill>
                    <a:effectLst/>
                    <a:highlight>
                      <a:srgbClr val="FFFFFF"/>
                    </a:highlight>
                    <a:latin typeface="source-serif-pro"/>
                  </a:rPr>
                  <a:t>aₜ</a:t>
                </a:r>
                <a:r>
                  <a:rPr lang="en-US" b="0" i="0" dirty="0">
                    <a:solidFill>
                      <a:srgbClr val="242424"/>
                    </a:solidFill>
                    <a:effectLst/>
                    <a:highlight>
                      <a:srgbClr val="FFFFFF"/>
                    </a:highlight>
                    <a:latin typeface="source-serif-pro"/>
                  </a:rPr>
                  <a:t> is an action at timestep </a:t>
                </a:r>
                <a:r>
                  <a:rPr lang="en-US" b="0" i="1" dirty="0">
                    <a:solidFill>
                      <a:srgbClr val="242424"/>
                    </a:solidFill>
                    <a:effectLst/>
                    <a:highlight>
                      <a:srgbClr val="FFFFFF"/>
                    </a:highlight>
                    <a:latin typeface="source-serif-pro"/>
                  </a:rPr>
                  <a:t>t</a:t>
                </a:r>
                <a:r>
                  <a:rPr lang="en-US" b="0" i="0" dirty="0">
                    <a:solidFill>
                      <a:srgbClr val="242424"/>
                    </a:solidFill>
                    <a:effectLst/>
                    <a:highlight>
                      <a:srgbClr val="FFFFFF"/>
                    </a:highlight>
                    <a:latin typeface="source-serif-pro"/>
                  </a:rPr>
                  <a:t>, </a:t>
                </a:r>
                <a:r>
                  <a:rPr lang="en-US" b="0" i="1" dirty="0">
                    <a:solidFill>
                      <a:srgbClr val="242424"/>
                    </a:solidFill>
                    <a:effectLst/>
                    <a:highlight>
                      <a:srgbClr val="FFFFFF"/>
                    </a:highlight>
                    <a:latin typeface="source-serif-pro"/>
                  </a:rPr>
                  <a:t>sₜ</a:t>
                </a:r>
                <a:r>
                  <a:rPr lang="en-US" b="0" i="0" dirty="0">
                    <a:solidFill>
                      <a:srgbClr val="242424"/>
                    </a:solidFill>
                    <a:effectLst/>
                    <a:highlight>
                      <a:srgbClr val="FFFFFF"/>
                    </a:highlight>
                    <a:latin typeface="source-serif-pro"/>
                  </a:rPr>
                  <a:t> is the state at timestep </a:t>
                </a:r>
                <a:r>
                  <a:rPr lang="en-US" b="0" i="1" dirty="0">
                    <a:solidFill>
                      <a:srgbClr val="242424"/>
                    </a:solidFill>
                    <a:effectLst/>
                    <a:highlight>
                      <a:srgbClr val="FFFFFF"/>
                    </a:highlight>
                    <a:latin typeface="source-serif-pro"/>
                  </a:rPr>
                  <a:t>t</a:t>
                </a:r>
                <a:r>
                  <a:rPr lang="en-US" b="0" i="0" dirty="0">
                    <a:solidFill>
                      <a:srgbClr val="242424"/>
                    </a:solidFill>
                    <a:effectLst/>
                    <a:highlight>
                      <a:srgbClr val="FFFFFF"/>
                    </a:highlight>
                    <a:latin typeface="source-serif-pro"/>
                  </a:rPr>
                  <a:t>, and </a:t>
                </a:r>
                <a:r>
                  <a:rPr lang="en-US" b="0" i="1" dirty="0">
                    <a:solidFill>
                      <a:srgbClr val="242424"/>
                    </a:solidFill>
                    <a:effectLst/>
                    <a:highlight>
                      <a:srgbClr val="FFFFFF"/>
                    </a:highlight>
                    <a:latin typeface="source-serif-pro"/>
                  </a:rPr>
                  <a:t>μ</a:t>
                </a:r>
                <a:r>
                  <a:rPr lang="en-US" b="0" i="0" dirty="0">
                    <a:solidFill>
                      <a:srgbClr val="242424"/>
                    </a:solidFill>
                    <a:effectLst/>
                    <a:highlight>
                      <a:srgbClr val="FFFFFF"/>
                    </a:highlight>
                    <a:latin typeface="source-serif-pro"/>
                  </a:rPr>
                  <a:t> is our policy function with parameters</a:t>
                </a:r>
                <a:r>
                  <a:rPr lang="en-US" b="0" i="1" dirty="0">
                    <a:solidFill>
                      <a:srgbClr val="242424"/>
                    </a:solidFill>
                    <a:effectLst/>
                    <a:highlight>
                      <a:srgbClr val="FFFFFF"/>
                    </a:highlight>
                    <a:latin typeface="source-serif-pro"/>
                  </a:rPr>
                  <a:t> </a:t>
                </a:r>
                <a14:m>
                  <m:oMath xmlns:m="http://schemas.openxmlformats.org/officeDocument/2006/math">
                    <m:r>
                      <a:rPr lang="en-US" b="0" i="0" smtClean="0">
                        <a:solidFill>
                          <a:srgbClr val="242424"/>
                        </a:solidFill>
                        <a:effectLst/>
                        <a:highlight>
                          <a:srgbClr val="FFFFFF"/>
                        </a:highlight>
                        <a:latin typeface="Cambria Math" panose="02040503050406030204" pitchFamily="18" charset="0"/>
                      </a:rPr>
                      <m:t>𝜃</m:t>
                    </m:r>
                  </m:oMath>
                </a14:m>
                <a:r>
                  <a:rPr lang="en-US" b="0" i="0" dirty="0">
                    <a:solidFill>
                      <a:srgbClr val="242424"/>
                    </a:solidFill>
                    <a:effectLst/>
                    <a:highlight>
                      <a:srgbClr val="FFFFFF"/>
                    </a:highlight>
                    <a:latin typeface="source-serif-pro"/>
                  </a:rPr>
                  <a:t>. </a:t>
                </a:r>
                <a:r>
                  <a:rPr lang="en-US" dirty="0">
                    <a:highlight>
                      <a:srgbClr val="FFFFFF"/>
                    </a:highlight>
                  </a:rPr>
                  <a:t>The parameters </a:t>
                </a:r>
                <a:r>
                  <a:rPr lang="en-US" i="1" dirty="0">
                    <a:highlight>
                      <a:srgbClr val="FFFFFF"/>
                    </a:highlight>
                  </a:rPr>
                  <a:t> </a:t>
                </a:r>
                <a:r>
                  <a:rPr lang="en-US" dirty="0">
                    <a:solidFill>
                      <a:srgbClr val="242424"/>
                    </a:solidFill>
                    <a:highlight>
                      <a:srgbClr val="FFFFFF"/>
                    </a:highlight>
                  </a:rPr>
                  <a:t> </a:t>
                </a:r>
                <a14:m>
                  <m:oMath xmlns:m="http://schemas.openxmlformats.org/officeDocument/2006/math">
                    <m:r>
                      <a:rPr lang="en-US">
                        <a:solidFill>
                          <a:srgbClr val="242424"/>
                        </a:solidFill>
                        <a:highlight>
                          <a:srgbClr val="FFFFFF"/>
                        </a:highlight>
                        <a:latin typeface="Cambria Math" panose="02040503050406030204" pitchFamily="18" charset="0"/>
                      </a:rPr>
                      <m:t>𝜃</m:t>
                    </m:r>
                    <m:r>
                      <a:rPr lang="en-US" i="1">
                        <a:solidFill>
                          <a:srgbClr val="242424"/>
                        </a:solidFill>
                        <a:highlight>
                          <a:srgbClr val="FFFFFF"/>
                        </a:highlight>
                        <a:latin typeface="Cambria Math" panose="02040503050406030204" pitchFamily="18" charset="0"/>
                      </a:rPr>
                      <m:t> </m:t>
                    </m:r>
                  </m:oMath>
                </a14:m>
                <a:r>
                  <a:rPr lang="en-US" dirty="0">
                    <a:highlight>
                      <a:srgbClr val="FFFFFF"/>
                    </a:highlight>
                  </a:rPr>
                  <a:t>influence the output of the function, so we want to change these such that our agent behaves in a way that optimally solves the problem.</a:t>
                </a:r>
                <a:endParaRPr lang="en-US" dirty="0">
                  <a:solidFill>
                    <a:srgbClr val="242424"/>
                  </a:solidFill>
                  <a:highlight>
                    <a:srgbClr val="FFFFFF"/>
                  </a:highlight>
                  <a:latin typeface="source-serif-pro"/>
                </a:endParaRPr>
              </a:p>
              <a:p>
                <a:pPr marL="457200" lvl="1" indent="0" algn="just">
                  <a:buNone/>
                </a:pPr>
                <a:r>
                  <a:rPr lang="en-US" dirty="0">
                    <a:solidFill>
                      <a:srgbClr val="242424"/>
                    </a:solidFill>
                    <a:highlight>
                      <a:srgbClr val="FFFFFF"/>
                    </a:highlight>
                    <a:latin typeface="source-serif-pro"/>
                  </a:rPr>
                  <a:t>2. Stochastic Policy:</a:t>
                </a:r>
              </a:p>
              <a:p>
                <a:pPr marL="457200" lvl="1" indent="0" algn="just">
                  <a:buNone/>
                </a:pPr>
                <a:r>
                  <a:rPr lang="en-US" b="0" i="0" dirty="0">
                    <a:solidFill>
                      <a:srgbClr val="242424"/>
                    </a:solidFill>
                    <a:effectLst/>
                    <a:highlight>
                      <a:srgbClr val="FFFFFF"/>
                    </a:highlight>
                    <a:latin typeface="source-serif-pro"/>
                  </a:rPr>
                  <a:t>The difference with the deterministic policy is that we select action </a:t>
                </a:r>
                <a:r>
                  <a:rPr lang="en-US" b="0" i="1" dirty="0">
                    <a:solidFill>
                      <a:srgbClr val="242424"/>
                    </a:solidFill>
                    <a:effectLst/>
                    <a:highlight>
                      <a:srgbClr val="FFFFFF"/>
                    </a:highlight>
                    <a:latin typeface="source-serif-pro"/>
                  </a:rPr>
                  <a:t>aₜ </a:t>
                </a:r>
                <a:r>
                  <a:rPr lang="en-US" b="0" i="0" dirty="0">
                    <a:solidFill>
                      <a:srgbClr val="242424"/>
                    </a:solidFill>
                    <a:effectLst/>
                    <a:highlight>
                      <a:srgbClr val="FFFFFF"/>
                    </a:highlight>
                    <a:latin typeface="source-serif-pro"/>
                  </a:rPr>
                  <a:t>with a certain probability, but it could very well be the case that the next time we are in a similar state, we select a different action instead.</a:t>
                </a:r>
              </a:p>
              <a:p>
                <a:pPr algn="just">
                  <a:buFont typeface="Wingdings" panose="05000000000000000000" pitchFamily="2" charset="2"/>
                  <a:buChar char="v"/>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dirty="0">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mc:Choice>
        <mc:Fallback>
          <p:sp>
            <p:nvSpPr>
              <p:cNvPr id="3" name="Content Placeholder 2">
                <a:extLst>
                  <a:ext uri="{FF2B5EF4-FFF2-40B4-BE49-F238E27FC236}">
                    <a16:creationId xmlns:a16="http://schemas.microsoft.com/office/drawing/2014/main" id="{A623E367-5030-D267-2BF1-58756753CB43}"/>
                  </a:ext>
                </a:extLst>
              </p:cNvPr>
              <p:cNvSpPr>
                <a:spLocks noGrp="1" noRot="1" noChangeAspect="1" noMove="1" noResize="1" noEditPoints="1" noAdjustHandles="1" noChangeArrowheads="1" noChangeShapeType="1" noTextEdit="1"/>
              </p:cNvSpPr>
              <p:nvPr>
                <p:ph idx="1"/>
              </p:nvPr>
            </p:nvSpPr>
            <p:spPr>
              <a:xfrm>
                <a:off x="0" y="741528"/>
                <a:ext cx="12192000" cy="6050508"/>
              </a:xfrm>
              <a:blipFill>
                <a:blip r:embed="rId2"/>
                <a:stretch>
                  <a:fillRect l="-900" t="-1714" r="-170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1374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RL - Terminology Advance</a:t>
            </a:r>
            <a:endParaRPr lang="en-US" dirty="0"/>
          </a:p>
        </p:txBody>
      </p:sp>
      <p:pic>
        <p:nvPicPr>
          <p:cNvPr id="13" name="Picture 12">
            <a:extLst>
              <a:ext uri="{FF2B5EF4-FFF2-40B4-BE49-F238E27FC236}">
                <a16:creationId xmlns:a16="http://schemas.microsoft.com/office/drawing/2014/main" id="{4E618F3A-7307-F735-E6EE-8E5FFA030BB3}"/>
              </a:ext>
            </a:extLst>
          </p:cNvPr>
          <p:cNvPicPr>
            <a:picLocks noChangeAspect="1"/>
          </p:cNvPicPr>
          <p:nvPr/>
        </p:nvPicPr>
        <p:blipFill rotWithShape="1">
          <a:blip r:embed="rId3"/>
          <a:srcRect l="37798" t="34148" r="44142" b="21528"/>
          <a:stretch/>
        </p:blipFill>
        <p:spPr>
          <a:xfrm>
            <a:off x="3948753" y="2902992"/>
            <a:ext cx="2201838" cy="516908"/>
          </a:xfrm>
          <a:prstGeom prst="rect">
            <a:avLst/>
          </a:prstGeom>
        </p:spPr>
      </p:pic>
      <p:pic>
        <p:nvPicPr>
          <p:cNvPr id="14" name="Picture 13">
            <a:extLst>
              <a:ext uri="{FF2B5EF4-FFF2-40B4-BE49-F238E27FC236}">
                <a16:creationId xmlns:a16="http://schemas.microsoft.com/office/drawing/2014/main" id="{9C63FDE9-D3CF-DF4D-F7A9-680BCFBD9C82}"/>
              </a:ext>
            </a:extLst>
          </p:cNvPr>
          <p:cNvPicPr>
            <a:picLocks noChangeAspect="1"/>
          </p:cNvPicPr>
          <p:nvPr/>
        </p:nvPicPr>
        <p:blipFill rotWithShape="1">
          <a:blip r:embed="rId4"/>
          <a:srcRect l="37612" t="31943" r="40820" b="20788"/>
          <a:stretch/>
        </p:blipFill>
        <p:spPr>
          <a:xfrm>
            <a:off x="3270914" y="4626591"/>
            <a:ext cx="2629469" cy="568658"/>
          </a:xfrm>
          <a:prstGeom prst="rect">
            <a:avLst/>
          </a:prstGeom>
        </p:spPr>
      </p:pic>
    </p:spTree>
    <p:extLst>
      <p:ext uri="{BB962C8B-B14F-4D97-AF65-F5344CB8AC3E}">
        <p14:creationId xmlns:p14="http://schemas.microsoft.com/office/powerpoint/2010/main" val="193362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l">
              <a:buFont typeface="Arial" panose="020B0604020202020204" pitchFamily="34" charset="0"/>
              <a:buChar char="•"/>
            </a:pPr>
            <a:r>
              <a:rPr lang="en-US" dirty="0">
                <a:highlight>
                  <a:srgbClr val="FFFFFF"/>
                </a:highlight>
                <a:latin typeface="source-serif-pro"/>
              </a:rPr>
              <a:t> </a:t>
            </a:r>
            <a:r>
              <a:rPr lang="en-US" b="1" i="0" dirty="0">
                <a:solidFill>
                  <a:srgbClr val="242424"/>
                </a:solidFill>
                <a:effectLst/>
                <a:highlight>
                  <a:srgbClr val="FFFFFF"/>
                </a:highlight>
                <a:latin typeface="source-serif-pro"/>
              </a:rPr>
              <a:t>Policies Example: Neural Network</a:t>
            </a:r>
          </a:p>
          <a:p>
            <a:pPr algn="just">
              <a:buFont typeface="Wingdings" panose="05000000000000000000" pitchFamily="2" charset="2"/>
              <a:buChar char="v"/>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dirty="0">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1374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RL - Terminology Advance</a:t>
            </a:r>
            <a:endParaRPr lang="en-US" dirty="0"/>
          </a:p>
        </p:txBody>
      </p:sp>
      <p:pic>
        <p:nvPicPr>
          <p:cNvPr id="2" name="Picture 1">
            <a:extLst>
              <a:ext uri="{FF2B5EF4-FFF2-40B4-BE49-F238E27FC236}">
                <a16:creationId xmlns:a16="http://schemas.microsoft.com/office/drawing/2014/main" id="{D804BADA-12A0-9332-F266-069799504429}"/>
              </a:ext>
            </a:extLst>
          </p:cNvPr>
          <p:cNvPicPr>
            <a:picLocks noChangeAspect="1"/>
          </p:cNvPicPr>
          <p:nvPr/>
        </p:nvPicPr>
        <p:blipFill>
          <a:blip r:embed="rId2"/>
          <a:stretch>
            <a:fillRect/>
          </a:stretch>
        </p:blipFill>
        <p:spPr>
          <a:xfrm>
            <a:off x="909851" y="2217161"/>
            <a:ext cx="9216000" cy="4608000"/>
          </a:xfrm>
          <a:prstGeom prst="rect">
            <a:avLst/>
          </a:prstGeom>
        </p:spPr>
      </p:pic>
    </p:spTree>
    <p:extLst>
      <p:ext uri="{BB962C8B-B14F-4D97-AF65-F5344CB8AC3E}">
        <p14:creationId xmlns:p14="http://schemas.microsoft.com/office/powerpoint/2010/main" val="3843909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r>
                  <a:rPr lang="en-US" dirty="0">
                    <a:highlight>
                      <a:srgbClr val="FFFFFF"/>
                    </a:highlight>
                    <a:latin typeface="source-serif-pro"/>
                  </a:rPr>
                  <a:t> </a:t>
                </a:r>
                <a:r>
                  <a:rPr lang="en-US" b="1" i="0" dirty="0">
                    <a:solidFill>
                      <a:srgbClr val="242424"/>
                    </a:solidFill>
                    <a:effectLst/>
                    <a:highlight>
                      <a:srgbClr val="FFFFFF"/>
                    </a:highlight>
                    <a:latin typeface="sohne"/>
                  </a:rPr>
                  <a:t>Trajectories and returns: </a:t>
                </a:r>
                <a:r>
                  <a:rPr lang="en-US" b="0" i="0" dirty="0">
                    <a:solidFill>
                      <a:srgbClr val="242424"/>
                    </a:solidFill>
                    <a:effectLst/>
                    <a:highlight>
                      <a:srgbClr val="FFFFFF"/>
                    </a:highlight>
                    <a:latin typeface="source-serif-pro"/>
                  </a:rPr>
                  <a:t>is simply referring to a certain sequence of states and actions: </a:t>
                </a:r>
              </a:p>
              <a:p>
                <a:r>
                  <a:rPr lang="en-US" b="1" i="0" dirty="0">
                    <a:solidFill>
                      <a:srgbClr val="242424"/>
                    </a:solidFill>
                    <a:effectLst/>
                    <a:highlight>
                      <a:srgbClr val="FFFFFF"/>
                    </a:highlight>
                    <a:latin typeface="sohne"/>
                  </a:rPr>
                  <a:t>Finite</a:t>
                </a:r>
                <a:r>
                  <a:rPr lang="en-US" b="1" dirty="0">
                    <a:solidFill>
                      <a:srgbClr val="242424"/>
                    </a:solidFill>
                    <a:highlight>
                      <a:srgbClr val="FFFFFF"/>
                    </a:highlight>
                    <a:latin typeface="sohne"/>
                  </a:rPr>
                  <a:t> Trajectory:  </a:t>
                </a:r>
              </a:p>
              <a:p>
                <a:r>
                  <a:rPr lang="en-US" b="1" i="0" dirty="0">
                    <a:solidFill>
                      <a:srgbClr val="242424"/>
                    </a:solidFill>
                    <a:effectLst/>
                    <a:highlight>
                      <a:srgbClr val="FFFFFF"/>
                    </a:highlight>
                    <a:latin typeface="sohne"/>
                  </a:rPr>
                  <a:t>In</a:t>
                </a:r>
                <a:r>
                  <a:rPr lang="en-US" b="1" dirty="0">
                    <a:solidFill>
                      <a:srgbClr val="242424"/>
                    </a:solidFill>
                    <a:highlight>
                      <a:srgbClr val="FFFFFF"/>
                    </a:highlight>
                    <a:latin typeface="sohne"/>
                  </a:rPr>
                  <a:t>finite Trajectory:                                        where is </a:t>
                </a:r>
                <a14:m>
                  <m:oMath xmlns:m="http://schemas.openxmlformats.org/officeDocument/2006/math">
                    <m:r>
                      <a:rPr lang="en-US" b="1" i="0" dirty="0" smtClean="0">
                        <a:solidFill>
                          <a:srgbClr val="242424"/>
                        </a:solidFill>
                        <a:effectLst/>
                        <a:highlight>
                          <a:srgbClr val="FFFFFF"/>
                        </a:highlight>
                        <a:latin typeface="Cambria Math" panose="02040503050406030204" pitchFamily="18" charset="0"/>
                      </a:rPr>
                      <m:t>𝛾</m:t>
                    </m:r>
                    <m:r>
                      <a:rPr lang="en-GB" b="1" i="0" dirty="0" smtClean="0">
                        <a:solidFill>
                          <a:srgbClr val="242424"/>
                        </a:solidFill>
                        <a:effectLst/>
                        <a:highlight>
                          <a:srgbClr val="FFFFFF"/>
                        </a:highlight>
                        <a:latin typeface="Cambria Math" panose="02040503050406030204" pitchFamily="18" charset="0"/>
                      </a:rPr>
                      <m:t> </m:t>
                    </m:r>
                    <m:r>
                      <a:rPr lang="en-GB" b="1" i="0" dirty="0" smtClean="0">
                        <a:solidFill>
                          <a:srgbClr val="242424"/>
                        </a:solidFill>
                        <a:effectLst/>
                        <a:highlight>
                          <a:srgbClr val="FFFFFF"/>
                        </a:highlight>
                        <a:latin typeface="Cambria Math" panose="02040503050406030204" pitchFamily="18" charset="0"/>
                      </a:rPr>
                      <m:t>𝐢𝐬</m:t>
                    </m:r>
                    <m:r>
                      <a:rPr lang="en-GB" b="1" i="0" dirty="0" smtClean="0">
                        <a:solidFill>
                          <a:srgbClr val="242424"/>
                        </a:solidFill>
                        <a:effectLst/>
                        <a:highlight>
                          <a:srgbClr val="FFFFFF"/>
                        </a:highlight>
                        <a:latin typeface="Cambria Math" panose="02040503050406030204" pitchFamily="18" charset="0"/>
                      </a:rPr>
                      <m:t> </m:t>
                    </m:r>
                    <m:r>
                      <a:rPr lang="en-GB" b="1" i="0" dirty="0" smtClean="0">
                        <a:solidFill>
                          <a:srgbClr val="242424"/>
                        </a:solidFill>
                        <a:effectLst/>
                        <a:highlight>
                          <a:srgbClr val="FFFFFF"/>
                        </a:highlight>
                        <a:latin typeface="Cambria Math" panose="02040503050406030204" pitchFamily="18" charset="0"/>
                      </a:rPr>
                      <m:t>𝐝𝐢𝐬𝐜𝐨𝐮𝐧𝐭</m:t>
                    </m:r>
                    <m:r>
                      <a:rPr lang="en-GB" b="1" i="0" dirty="0" smtClean="0">
                        <a:solidFill>
                          <a:srgbClr val="242424"/>
                        </a:solidFill>
                        <a:effectLst/>
                        <a:highlight>
                          <a:srgbClr val="FFFFFF"/>
                        </a:highlight>
                        <a:latin typeface="Cambria Math" panose="02040503050406030204" pitchFamily="18" charset="0"/>
                      </a:rPr>
                      <m:t> </m:t>
                    </m:r>
                    <m:r>
                      <a:rPr lang="en-GB" b="1" i="0" dirty="0" smtClean="0">
                        <a:solidFill>
                          <a:srgbClr val="242424"/>
                        </a:solidFill>
                        <a:effectLst/>
                        <a:highlight>
                          <a:srgbClr val="FFFFFF"/>
                        </a:highlight>
                        <a:latin typeface="Cambria Math" panose="02040503050406030204" pitchFamily="18" charset="0"/>
                      </a:rPr>
                      <m:t>𝐟𝐚𝐜𝐭𝐨𝐫</m:t>
                    </m:r>
                  </m:oMath>
                </a14:m>
                <a:endParaRPr lang="en-US" b="1" i="0" dirty="0">
                  <a:solidFill>
                    <a:srgbClr val="242424"/>
                  </a:solidFill>
                  <a:effectLst/>
                  <a:highlight>
                    <a:srgbClr val="FFFFFF"/>
                  </a:highlight>
                  <a:latin typeface="sohne"/>
                </a:endParaRPr>
              </a:p>
              <a:p>
                <a:r>
                  <a:rPr lang="en-US" b="0" i="0" dirty="0">
                    <a:solidFill>
                      <a:srgbClr val="242424"/>
                    </a:solidFill>
                    <a:effectLst/>
                    <a:highlight>
                      <a:srgbClr val="FFFFFF"/>
                    </a:highlight>
                    <a:latin typeface="source-serif-pro"/>
                  </a:rPr>
                  <a:t>Gamma is always between 0 and 1 (inclusive). The lower the discount factor, the less valuable future rewards will be.</a:t>
                </a:r>
                <a:endParaRPr lang="en-US" b="1" i="0" dirty="0">
                  <a:solidFill>
                    <a:srgbClr val="242424"/>
                  </a:solidFill>
                  <a:effectLst/>
                  <a:highlight>
                    <a:srgbClr val="FFFFFF"/>
                  </a:highlight>
                  <a:latin typeface="sohne"/>
                </a:endParaRPr>
              </a:p>
              <a:p>
                <a:pPr algn="just">
                  <a:buFont typeface="Wingdings" panose="05000000000000000000" pitchFamily="2" charset="2"/>
                  <a:buChar char="v"/>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dirty="0">
                  <a:solidFill>
                    <a:srgbClr val="242424"/>
                  </a:solidFill>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algn="l">
                  <a:buFont typeface="Arial" panose="020B0604020202020204" pitchFamily="34" charset="0"/>
                  <a:buChar char="•"/>
                </a:pPr>
                <a:endParaRPr lang="en-US" b="0" i="0" dirty="0">
                  <a:solidFill>
                    <a:srgbClr val="242424"/>
                  </a:solidFill>
                  <a:effectLst/>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mc:Choice>
        <mc:Fallback>
          <p:sp>
            <p:nvSpPr>
              <p:cNvPr id="3" name="Content Placeholder 2">
                <a:extLst>
                  <a:ext uri="{FF2B5EF4-FFF2-40B4-BE49-F238E27FC236}">
                    <a16:creationId xmlns:a16="http://schemas.microsoft.com/office/drawing/2014/main" id="{A623E367-5030-D267-2BF1-58756753CB43}"/>
                  </a:ext>
                </a:extLst>
              </p:cNvPr>
              <p:cNvSpPr>
                <a:spLocks noGrp="1" noRot="1" noChangeAspect="1" noMove="1" noResize="1" noEditPoints="1" noAdjustHandles="1" noChangeArrowheads="1" noChangeShapeType="1" noTextEdit="1"/>
              </p:cNvSpPr>
              <p:nvPr>
                <p:ph idx="1"/>
              </p:nvPr>
            </p:nvSpPr>
            <p:spPr>
              <a:xfrm>
                <a:off x="0" y="741528"/>
                <a:ext cx="12192000" cy="6050508"/>
              </a:xfrm>
              <a:blipFill>
                <a:blip r:embed="rId2"/>
                <a:stretch>
                  <a:fillRect l="-900" t="-1714"/>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1374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RL - Terminology Advance</a:t>
            </a:r>
            <a:endParaRPr lang="en-US" dirty="0"/>
          </a:p>
        </p:txBody>
      </p:sp>
      <p:pic>
        <p:nvPicPr>
          <p:cNvPr id="2" name="Picture 1">
            <a:extLst>
              <a:ext uri="{FF2B5EF4-FFF2-40B4-BE49-F238E27FC236}">
                <a16:creationId xmlns:a16="http://schemas.microsoft.com/office/drawing/2014/main" id="{818DBEA3-F4CB-0188-47DC-7BB963E76CCA}"/>
              </a:ext>
            </a:extLst>
          </p:cNvPr>
          <p:cNvPicPr>
            <a:picLocks noChangeAspect="1"/>
          </p:cNvPicPr>
          <p:nvPr/>
        </p:nvPicPr>
        <p:blipFill rotWithShape="1">
          <a:blip r:embed="rId3"/>
          <a:srcRect l="34664" t="27773" r="37127" b="27060"/>
          <a:stretch/>
        </p:blipFill>
        <p:spPr>
          <a:xfrm>
            <a:off x="1769659" y="1160059"/>
            <a:ext cx="3439237" cy="432179"/>
          </a:xfrm>
          <a:prstGeom prst="rect">
            <a:avLst/>
          </a:prstGeom>
        </p:spPr>
      </p:pic>
      <p:pic>
        <p:nvPicPr>
          <p:cNvPr id="5" name="Picture 4">
            <a:extLst>
              <a:ext uri="{FF2B5EF4-FFF2-40B4-BE49-F238E27FC236}">
                <a16:creationId xmlns:a16="http://schemas.microsoft.com/office/drawing/2014/main" id="{6F083AEF-AE03-3805-1114-2A68411B3F64}"/>
              </a:ext>
            </a:extLst>
          </p:cNvPr>
          <p:cNvPicPr>
            <a:picLocks noChangeAspect="1"/>
          </p:cNvPicPr>
          <p:nvPr/>
        </p:nvPicPr>
        <p:blipFill>
          <a:blip r:embed="rId4"/>
          <a:stretch>
            <a:fillRect/>
          </a:stretch>
        </p:blipFill>
        <p:spPr>
          <a:xfrm>
            <a:off x="263862" y="3417408"/>
            <a:ext cx="10891640" cy="3744000"/>
          </a:xfrm>
          <a:prstGeom prst="rect">
            <a:avLst/>
          </a:prstGeom>
        </p:spPr>
      </p:pic>
      <p:pic>
        <p:nvPicPr>
          <p:cNvPr id="6" name="Picture 5">
            <a:extLst>
              <a:ext uri="{FF2B5EF4-FFF2-40B4-BE49-F238E27FC236}">
                <a16:creationId xmlns:a16="http://schemas.microsoft.com/office/drawing/2014/main" id="{3948D388-9B5D-43BF-2A7F-663615F002B9}"/>
              </a:ext>
            </a:extLst>
          </p:cNvPr>
          <p:cNvPicPr>
            <a:picLocks noChangeAspect="1"/>
          </p:cNvPicPr>
          <p:nvPr/>
        </p:nvPicPr>
        <p:blipFill rotWithShape="1">
          <a:blip r:embed="rId5"/>
          <a:srcRect l="37911" t="15057" r="39962" b="18926"/>
          <a:stretch/>
        </p:blipFill>
        <p:spPr>
          <a:xfrm>
            <a:off x="2999379" y="1557976"/>
            <a:ext cx="2697707" cy="611305"/>
          </a:xfrm>
          <a:prstGeom prst="rect">
            <a:avLst/>
          </a:prstGeom>
        </p:spPr>
      </p:pic>
      <p:pic>
        <p:nvPicPr>
          <p:cNvPr id="7" name="Picture 6">
            <a:extLst>
              <a:ext uri="{FF2B5EF4-FFF2-40B4-BE49-F238E27FC236}">
                <a16:creationId xmlns:a16="http://schemas.microsoft.com/office/drawing/2014/main" id="{E2B9379D-F15E-5946-CAFB-7E7D80D7B8EF}"/>
              </a:ext>
            </a:extLst>
          </p:cNvPr>
          <p:cNvPicPr>
            <a:picLocks noChangeAspect="1"/>
          </p:cNvPicPr>
          <p:nvPr/>
        </p:nvPicPr>
        <p:blipFill rotWithShape="1">
          <a:blip r:embed="rId6"/>
          <a:srcRect l="36567" t="27617" r="38097" b="24550"/>
          <a:stretch/>
        </p:blipFill>
        <p:spPr>
          <a:xfrm>
            <a:off x="3179929" y="2133314"/>
            <a:ext cx="3088944" cy="532264"/>
          </a:xfrm>
          <a:prstGeom prst="rect">
            <a:avLst/>
          </a:prstGeom>
        </p:spPr>
      </p:pic>
    </p:spTree>
    <p:extLst>
      <p:ext uri="{BB962C8B-B14F-4D97-AF65-F5344CB8AC3E}">
        <p14:creationId xmlns:p14="http://schemas.microsoft.com/office/powerpoint/2010/main" val="721787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l">
              <a:buFont typeface="Arial" panose="020B0604020202020204" pitchFamily="34" charset="0"/>
              <a:buChar char="•"/>
            </a:pPr>
            <a:r>
              <a:rPr lang="en-US" dirty="0">
                <a:highlight>
                  <a:srgbClr val="FFFFFF"/>
                </a:highlight>
                <a:latin typeface="source-serif-pro"/>
              </a:rPr>
              <a:t> </a:t>
            </a:r>
            <a:r>
              <a:rPr lang="en-US" b="1" i="0" dirty="0">
                <a:solidFill>
                  <a:srgbClr val="242424"/>
                </a:solidFill>
                <a:effectLst/>
                <a:highlight>
                  <a:srgbClr val="FFFFFF"/>
                </a:highlight>
                <a:latin typeface="source-serif-pro"/>
              </a:rPr>
              <a:t>Objective: </a:t>
            </a:r>
            <a:r>
              <a:rPr lang="en-US" b="0" i="0" dirty="0">
                <a:solidFill>
                  <a:srgbClr val="242424"/>
                </a:solidFill>
                <a:effectLst/>
                <a:highlight>
                  <a:srgbClr val="FFFFFF"/>
                </a:highlight>
                <a:latin typeface="source-serif-pro"/>
              </a:rPr>
              <a:t>to find a policy (a behavior) for our agent such that it will receive the highest possible cumulative reward.</a:t>
            </a:r>
          </a:p>
          <a:p>
            <a:pPr algn="just">
              <a:buFont typeface="Wingdings" panose="05000000000000000000" pitchFamily="2" charset="2"/>
              <a:buChar char="v"/>
            </a:pPr>
            <a:r>
              <a:rPr lang="en-US" b="1" i="0" dirty="0">
                <a:solidFill>
                  <a:srgbClr val="242424"/>
                </a:solidFill>
                <a:effectLst/>
                <a:highlight>
                  <a:srgbClr val="FFFFFF"/>
                </a:highlight>
                <a:latin typeface="source-serif-pro"/>
              </a:rPr>
              <a:t>Value function: </a:t>
            </a:r>
            <a:endParaRPr lang="en-US" b="0" i="0" dirty="0">
              <a:solidFill>
                <a:srgbClr val="242424"/>
              </a:solidFill>
              <a:effectLst/>
              <a:highlight>
                <a:srgbClr val="FFFFFF"/>
              </a:highlight>
              <a:latin typeface="source-serif-pro"/>
            </a:endParaRPr>
          </a:p>
          <a:p>
            <a:pPr algn="just">
              <a:buFont typeface="Arial" panose="020B0604020202020204" pitchFamily="34" charset="0"/>
              <a:buChar char="•"/>
            </a:pPr>
            <a:r>
              <a:rPr lang="en-US" b="0" i="0" dirty="0">
                <a:solidFill>
                  <a:srgbClr val="242424"/>
                </a:solidFill>
                <a:effectLst/>
                <a:highlight>
                  <a:srgbClr val="FFFFFF"/>
                </a:highlight>
                <a:latin typeface="source-serif-pro"/>
              </a:rPr>
              <a:t>The value of being in state </a:t>
            </a:r>
            <a:r>
              <a:rPr lang="en-US" b="0" i="1" dirty="0">
                <a:solidFill>
                  <a:srgbClr val="242424"/>
                </a:solidFill>
                <a:effectLst/>
                <a:highlight>
                  <a:srgbClr val="FFFFFF"/>
                </a:highlight>
                <a:latin typeface="source-serif-pro"/>
              </a:rPr>
              <a:t>s  while acting under policy π is equal to the reward we get from</a:t>
            </a:r>
            <a:r>
              <a:rPr lang="en-US" b="0" i="0" dirty="0">
                <a:solidFill>
                  <a:srgbClr val="242424"/>
                </a:solidFill>
                <a:effectLst/>
                <a:highlight>
                  <a:srgbClr val="FFFFFF"/>
                </a:highlight>
                <a:latin typeface="source-serif-pro"/>
              </a:rPr>
              <a:t> the trajectory </a:t>
            </a:r>
            <a:r>
              <a:rPr lang="en-US" b="0" i="1" dirty="0">
                <a:solidFill>
                  <a:srgbClr val="242424"/>
                </a:solidFill>
                <a:effectLst/>
                <a:highlight>
                  <a:srgbClr val="FFFFFF"/>
                </a:highlight>
                <a:latin typeface="source-serif-pro"/>
              </a:rPr>
              <a:t>τ </a:t>
            </a:r>
            <a:r>
              <a:rPr lang="en-US" b="0" i="0" dirty="0">
                <a:solidFill>
                  <a:srgbClr val="242424"/>
                </a:solidFill>
                <a:effectLst/>
                <a:highlight>
                  <a:srgbClr val="FFFFFF"/>
                </a:highlight>
                <a:latin typeface="source-serif-pro"/>
              </a:rPr>
              <a:t>that we expect to follow from policy </a:t>
            </a:r>
            <a:r>
              <a:rPr lang="en-US" b="0" i="1" dirty="0">
                <a:solidFill>
                  <a:srgbClr val="242424"/>
                </a:solidFill>
                <a:effectLst/>
                <a:highlight>
                  <a:srgbClr val="FFFFFF"/>
                </a:highlight>
                <a:latin typeface="source-serif-pro"/>
              </a:rPr>
              <a:t>π, </a:t>
            </a:r>
            <a:r>
              <a:rPr lang="en-US" b="0" i="0" dirty="0">
                <a:solidFill>
                  <a:srgbClr val="242424"/>
                </a:solidFill>
                <a:effectLst/>
                <a:highlight>
                  <a:srgbClr val="FFFFFF"/>
                </a:highlight>
                <a:latin typeface="source-serif-pro"/>
              </a:rPr>
              <a:t>given that state </a:t>
            </a:r>
            <a:r>
              <a:rPr lang="en-US" b="0" i="1" dirty="0">
                <a:solidFill>
                  <a:srgbClr val="242424"/>
                </a:solidFill>
                <a:effectLst/>
                <a:highlight>
                  <a:srgbClr val="FFFFFF"/>
                </a:highlight>
                <a:latin typeface="source-serif-pro"/>
              </a:rPr>
              <a:t>s </a:t>
            </a:r>
            <a:r>
              <a:rPr lang="en-US" b="0" i="0" dirty="0">
                <a:solidFill>
                  <a:srgbClr val="242424"/>
                </a:solidFill>
                <a:effectLst/>
                <a:highlight>
                  <a:srgbClr val="FFFFFF"/>
                </a:highlight>
                <a:latin typeface="source-serif-pro"/>
              </a:rPr>
              <a:t>is the starting state (</a:t>
            </a:r>
            <a:r>
              <a:rPr lang="en-US" b="1" i="0" dirty="0">
                <a:solidFill>
                  <a:srgbClr val="242424"/>
                </a:solidFill>
                <a:effectLst/>
                <a:highlight>
                  <a:srgbClr val="FFFFFF"/>
                </a:highlight>
                <a:latin typeface="source-serif-pro"/>
              </a:rPr>
              <a:t>how good it is to be in a certain state</a:t>
            </a:r>
            <a:r>
              <a:rPr lang="en-US" b="0" i="0" dirty="0">
                <a:solidFill>
                  <a:srgbClr val="242424"/>
                </a:solidFill>
                <a:effectLst/>
                <a:highlight>
                  <a:srgbClr val="FFFFFF"/>
                </a:highlight>
                <a:latin typeface="source-serif-pro"/>
              </a:rPr>
              <a:t>).</a:t>
            </a:r>
          </a:p>
          <a:p>
            <a:pPr algn="just">
              <a:buFont typeface="Arial" panose="020B0604020202020204" pitchFamily="34" charset="0"/>
              <a:buChar char="•"/>
            </a:pPr>
            <a:endParaRPr lang="en-US" dirty="0">
              <a:solidFill>
                <a:srgbClr val="242424"/>
              </a:solidFill>
              <a:highlight>
                <a:srgbClr val="FFFFFF"/>
              </a:highlight>
              <a:latin typeface="source-serif-pro"/>
            </a:endParaRPr>
          </a:p>
          <a:p>
            <a:pPr>
              <a:buFont typeface="Wingdings" panose="05000000000000000000" pitchFamily="2" charset="2"/>
              <a:buChar char="v"/>
            </a:pPr>
            <a:r>
              <a:rPr lang="en-US" b="1" i="0" dirty="0">
                <a:solidFill>
                  <a:srgbClr val="242424"/>
                </a:solidFill>
                <a:effectLst/>
                <a:highlight>
                  <a:srgbClr val="FFFFFF"/>
                </a:highlight>
                <a:latin typeface="source-serif-pro"/>
              </a:rPr>
              <a:t>Q- function: </a:t>
            </a:r>
            <a:endParaRPr lang="en-US" b="0" i="0" dirty="0">
              <a:solidFill>
                <a:srgbClr val="242424"/>
              </a:solidFill>
              <a:effectLst/>
              <a:highlight>
                <a:srgbClr val="FFFFFF"/>
              </a:highlight>
              <a:latin typeface="source-serif-pro"/>
            </a:endParaRPr>
          </a:p>
          <a:p>
            <a:pPr algn="just">
              <a:buFont typeface="Arial" panose="020B0604020202020204" pitchFamily="34" charset="0"/>
              <a:buChar char="•"/>
            </a:pPr>
            <a:r>
              <a:rPr lang="en-US" b="0" i="0" dirty="0">
                <a:solidFill>
                  <a:srgbClr val="242424"/>
                </a:solidFill>
                <a:effectLst/>
                <a:highlight>
                  <a:srgbClr val="FFFFFF"/>
                </a:highlight>
                <a:latin typeface="source-serif-pro"/>
              </a:rPr>
              <a:t>The value of being in state </a:t>
            </a:r>
            <a:r>
              <a:rPr lang="en-US" b="0" i="1" dirty="0">
                <a:solidFill>
                  <a:srgbClr val="242424"/>
                </a:solidFill>
                <a:effectLst/>
                <a:highlight>
                  <a:srgbClr val="FFFFFF"/>
                </a:highlight>
                <a:latin typeface="source-serif-pro"/>
              </a:rPr>
              <a:t>s </a:t>
            </a:r>
            <a:r>
              <a:rPr lang="en-US" b="0" i="0" dirty="0">
                <a:solidFill>
                  <a:srgbClr val="242424"/>
                </a:solidFill>
                <a:effectLst/>
                <a:highlight>
                  <a:srgbClr val="FFFFFF"/>
                </a:highlight>
                <a:latin typeface="source-serif-pro"/>
              </a:rPr>
              <a:t>and taking action </a:t>
            </a:r>
            <a:r>
              <a:rPr lang="en-US" b="0" i="1" dirty="0">
                <a:solidFill>
                  <a:srgbClr val="242424"/>
                </a:solidFill>
                <a:effectLst/>
                <a:highlight>
                  <a:srgbClr val="FFFFFF"/>
                </a:highlight>
                <a:latin typeface="source-serif-pro"/>
              </a:rPr>
              <a:t>a, </a:t>
            </a:r>
            <a:r>
              <a:rPr lang="en-US" b="0" i="0" dirty="0">
                <a:solidFill>
                  <a:srgbClr val="242424"/>
                </a:solidFill>
                <a:effectLst/>
                <a:highlight>
                  <a:srgbClr val="FFFFFF"/>
                </a:highlight>
                <a:latin typeface="source-serif-pro"/>
              </a:rPr>
              <a:t>while acting under policy </a:t>
            </a:r>
            <a:r>
              <a:rPr lang="en-US" b="0" i="1" dirty="0">
                <a:solidFill>
                  <a:srgbClr val="242424"/>
                </a:solidFill>
                <a:effectLst/>
                <a:highlight>
                  <a:srgbClr val="FFFFFF"/>
                </a:highlight>
                <a:latin typeface="source-serif-pro"/>
              </a:rPr>
              <a:t>π</a:t>
            </a:r>
            <a:r>
              <a:rPr lang="en-US" b="0" i="0" dirty="0">
                <a:solidFill>
                  <a:srgbClr val="242424"/>
                </a:solidFill>
                <a:effectLst/>
                <a:highlight>
                  <a:srgbClr val="FFFFFF"/>
                </a:highlight>
                <a:latin typeface="source-serif-pro"/>
              </a:rPr>
              <a:t> is equal to the reward we get off the trajectory </a:t>
            </a:r>
            <a:r>
              <a:rPr lang="en-US" b="0" i="1" dirty="0">
                <a:solidFill>
                  <a:srgbClr val="242424"/>
                </a:solidFill>
                <a:effectLst/>
                <a:highlight>
                  <a:srgbClr val="FFFFFF"/>
                </a:highlight>
                <a:latin typeface="source-serif-pro"/>
              </a:rPr>
              <a:t>τ </a:t>
            </a:r>
            <a:r>
              <a:rPr lang="en-US" b="0" i="0" dirty="0">
                <a:solidFill>
                  <a:srgbClr val="242424"/>
                </a:solidFill>
                <a:effectLst/>
                <a:highlight>
                  <a:srgbClr val="FFFFFF"/>
                </a:highlight>
                <a:latin typeface="source-serif-pro"/>
              </a:rPr>
              <a:t>that we expect to follow from policy </a:t>
            </a:r>
            <a:r>
              <a:rPr lang="en-US" b="0" i="1" dirty="0">
                <a:solidFill>
                  <a:srgbClr val="242424"/>
                </a:solidFill>
                <a:effectLst/>
                <a:highlight>
                  <a:srgbClr val="FFFFFF"/>
                </a:highlight>
                <a:latin typeface="source-serif-pro"/>
              </a:rPr>
              <a:t>π, </a:t>
            </a:r>
            <a:r>
              <a:rPr lang="en-US" b="0" i="0" dirty="0">
                <a:solidFill>
                  <a:srgbClr val="242424"/>
                </a:solidFill>
                <a:effectLst/>
                <a:highlight>
                  <a:srgbClr val="FFFFFF"/>
                </a:highlight>
                <a:latin typeface="source-serif-pro"/>
              </a:rPr>
              <a:t>given that state </a:t>
            </a:r>
            <a:r>
              <a:rPr lang="en-US" b="0" i="1" dirty="0">
                <a:solidFill>
                  <a:srgbClr val="242424"/>
                </a:solidFill>
                <a:effectLst/>
                <a:highlight>
                  <a:srgbClr val="FFFFFF"/>
                </a:highlight>
                <a:latin typeface="source-serif-pro"/>
              </a:rPr>
              <a:t>s </a:t>
            </a:r>
            <a:r>
              <a:rPr lang="en-US" b="0" i="0" dirty="0">
                <a:solidFill>
                  <a:srgbClr val="242424"/>
                </a:solidFill>
                <a:effectLst/>
                <a:highlight>
                  <a:srgbClr val="FFFFFF"/>
                </a:highlight>
                <a:latin typeface="source-serif-pro"/>
              </a:rPr>
              <a:t>is the starting state and the first action we take is a (</a:t>
            </a:r>
            <a:r>
              <a:rPr lang="en-US" b="1" i="0" dirty="0">
                <a:solidFill>
                  <a:srgbClr val="242424"/>
                </a:solidFill>
                <a:effectLst/>
                <a:highlight>
                  <a:srgbClr val="FFFFFF"/>
                </a:highlight>
                <a:latin typeface="source-serif-pro"/>
              </a:rPr>
              <a:t>how good is it to be in a state and to take a certain action)</a:t>
            </a:r>
            <a:endParaRPr lang="en-US" b="0" i="0" dirty="0">
              <a:solidFill>
                <a:srgbClr val="242424"/>
              </a:solidFill>
              <a:effectLst/>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1374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Value function and Q-function</a:t>
            </a:r>
          </a:p>
          <a:p>
            <a:endParaRPr lang="en-US" dirty="0"/>
          </a:p>
        </p:txBody>
      </p:sp>
      <p:pic>
        <p:nvPicPr>
          <p:cNvPr id="2" name="Picture 1">
            <a:extLst>
              <a:ext uri="{FF2B5EF4-FFF2-40B4-BE49-F238E27FC236}">
                <a16:creationId xmlns:a16="http://schemas.microsoft.com/office/drawing/2014/main" id="{FC866600-33E7-AEC0-C1E6-B4C7B5A0EA4C}"/>
              </a:ext>
            </a:extLst>
          </p:cNvPr>
          <p:cNvPicPr>
            <a:picLocks noChangeAspect="1"/>
          </p:cNvPicPr>
          <p:nvPr/>
        </p:nvPicPr>
        <p:blipFill rotWithShape="1">
          <a:blip r:embed="rId2"/>
          <a:srcRect l="32202" t="21432" r="31120" b="9440"/>
          <a:stretch/>
        </p:blipFill>
        <p:spPr>
          <a:xfrm>
            <a:off x="2825087" y="1574046"/>
            <a:ext cx="4471916" cy="668740"/>
          </a:xfrm>
          <a:prstGeom prst="rect">
            <a:avLst/>
          </a:prstGeom>
        </p:spPr>
      </p:pic>
      <p:pic>
        <p:nvPicPr>
          <p:cNvPr id="5" name="Picture 4">
            <a:extLst>
              <a:ext uri="{FF2B5EF4-FFF2-40B4-BE49-F238E27FC236}">
                <a16:creationId xmlns:a16="http://schemas.microsoft.com/office/drawing/2014/main" id="{A9B5DB03-A5EF-032D-640E-A8C420D7BAAB}"/>
              </a:ext>
            </a:extLst>
          </p:cNvPr>
          <p:cNvPicPr>
            <a:picLocks noChangeAspect="1"/>
          </p:cNvPicPr>
          <p:nvPr/>
        </p:nvPicPr>
        <p:blipFill rotWithShape="1">
          <a:blip r:embed="rId3"/>
          <a:srcRect l="25672" t="10846" r="21082" b="13421"/>
          <a:stretch/>
        </p:blipFill>
        <p:spPr>
          <a:xfrm>
            <a:off x="2347415" y="3821376"/>
            <a:ext cx="6491785" cy="668741"/>
          </a:xfrm>
          <a:prstGeom prst="rect">
            <a:avLst/>
          </a:prstGeom>
        </p:spPr>
      </p:pic>
    </p:spTree>
    <p:extLst>
      <p:ext uri="{BB962C8B-B14F-4D97-AF65-F5344CB8AC3E}">
        <p14:creationId xmlns:p14="http://schemas.microsoft.com/office/powerpoint/2010/main" val="2311206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Arial" panose="020B0604020202020204" pitchFamily="34" charset="0"/>
              <a:buChar char="•"/>
            </a:pPr>
            <a:r>
              <a:rPr lang="en-US" dirty="0">
                <a:highlight>
                  <a:srgbClr val="FFFFFF"/>
                </a:highlight>
                <a:latin typeface="source-serif-pro"/>
              </a:rPr>
              <a:t> </a:t>
            </a:r>
            <a:r>
              <a:rPr lang="en-US" b="0" i="0" dirty="0">
                <a:solidFill>
                  <a:srgbClr val="05192D"/>
                </a:solidFill>
                <a:effectLst/>
                <a:highlight>
                  <a:srgbClr val="FFFFFF"/>
                </a:highlight>
                <a:latin typeface="Studio-Feixen-Sans"/>
              </a:rPr>
              <a:t>Q-learning is a model-free, value-based, off-policy algorithm that will find the best series of actions based on the agent's current state. The “Q” stands for quality. Quality represents how valuable the action is in maximizing future rewards.  </a:t>
            </a:r>
          </a:p>
          <a:p>
            <a:pPr algn="l">
              <a:buFont typeface="Arial" panose="020B0604020202020204" pitchFamily="34" charset="0"/>
              <a:buChar char="•"/>
            </a:pPr>
            <a:endParaRPr lang="en-US" b="1" i="0" dirty="0">
              <a:solidFill>
                <a:srgbClr val="242424"/>
              </a:solidFill>
              <a:effectLst/>
              <a:highlight>
                <a:srgbClr val="FFFFFF"/>
              </a:highlight>
              <a:latin typeface="source-serif-pro"/>
            </a:endParaRPr>
          </a:p>
          <a:p>
            <a:pPr algn="just">
              <a:buFont typeface="Arial" panose="020B0604020202020204" pitchFamily="34" charset="0"/>
              <a:buChar char="•"/>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1374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Q-function -&gt; Q-Table -&gt; Q-Learning</a:t>
            </a:r>
          </a:p>
          <a:p>
            <a:endParaRPr lang="en-US" dirty="0"/>
          </a:p>
        </p:txBody>
      </p:sp>
      <p:sp>
        <p:nvSpPr>
          <p:cNvPr id="6" name="Title 1">
            <a:extLst>
              <a:ext uri="{FF2B5EF4-FFF2-40B4-BE49-F238E27FC236}">
                <a16:creationId xmlns:a16="http://schemas.microsoft.com/office/drawing/2014/main" id="{2BA34516-C87D-9E74-6798-00A7D2F20EF5}"/>
              </a:ext>
            </a:extLst>
          </p:cNvPr>
          <p:cNvSpPr txBox="1">
            <a:spLocks/>
          </p:cNvSpPr>
          <p:nvPr/>
        </p:nvSpPr>
        <p:spPr>
          <a:xfrm>
            <a:off x="0" y="2324691"/>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dirty="0">
                <a:solidFill>
                  <a:srgbClr val="0D0D0D"/>
                </a:solidFill>
                <a:latin typeface="Söhne"/>
              </a:rPr>
              <a:t>Frozen Lake Problem</a:t>
            </a:r>
          </a:p>
          <a:p>
            <a:endParaRPr lang="en-US" dirty="0"/>
          </a:p>
        </p:txBody>
      </p:sp>
      <p:pic>
        <p:nvPicPr>
          <p:cNvPr id="8" name="Picture 7">
            <a:extLst>
              <a:ext uri="{FF2B5EF4-FFF2-40B4-BE49-F238E27FC236}">
                <a16:creationId xmlns:a16="http://schemas.microsoft.com/office/drawing/2014/main" id="{C9E3B13B-338C-EDE1-A06B-EB5C7C1795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609" y="3079965"/>
            <a:ext cx="3636000" cy="3636000"/>
          </a:xfrm>
          <a:prstGeom prst="rect">
            <a:avLst/>
          </a:prstGeom>
        </p:spPr>
      </p:pic>
    </p:spTree>
    <p:extLst>
      <p:ext uri="{BB962C8B-B14F-4D97-AF65-F5344CB8AC3E}">
        <p14:creationId xmlns:p14="http://schemas.microsoft.com/office/powerpoint/2010/main" val="243983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Arial" panose="020B0604020202020204" pitchFamily="34" charset="0"/>
              <a:buChar char="•"/>
            </a:pPr>
            <a:r>
              <a:rPr lang="en-US" dirty="0">
                <a:highlight>
                  <a:srgbClr val="FFFFFF"/>
                </a:highlight>
                <a:latin typeface="source-serif-pro"/>
              </a:rPr>
              <a:t> </a:t>
            </a:r>
            <a:r>
              <a:rPr lang="en-US" b="0" i="0" dirty="0">
                <a:solidFill>
                  <a:srgbClr val="05192D"/>
                </a:solidFill>
                <a:effectLst/>
                <a:highlight>
                  <a:srgbClr val="FFFFFF"/>
                </a:highlight>
                <a:latin typeface="Studio-Feixen-Sans"/>
              </a:rPr>
              <a:t>The agent will use a Q-table to take the best possible action based on the expected reward for each state in the environment. Simply put, a Q-table is a data structure of sets of actions and states, and we use the Q-learning algorithm to update the values in the table. </a:t>
            </a:r>
          </a:p>
          <a:p>
            <a:pPr algn="l">
              <a:buFont typeface="Arial" panose="020B0604020202020204" pitchFamily="34" charset="0"/>
              <a:buChar char="•"/>
            </a:pPr>
            <a:endParaRPr lang="en-US" b="1" i="0" dirty="0">
              <a:solidFill>
                <a:srgbClr val="242424"/>
              </a:solidFill>
              <a:effectLst/>
              <a:highlight>
                <a:srgbClr val="FFFFFF"/>
              </a:highlight>
              <a:latin typeface="source-serif-pro"/>
            </a:endParaRPr>
          </a:p>
          <a:p>
            <a:pPr algn="just">
              <a:buFont typeface="Arial" panose="020B0604020202020204" pitchFamily="34" charset="0"/>
              <a:buChar char="•"/>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0"/>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Q-Table</a:t>
            </a:r>
          </a:p>
          <a:p>
            <a:endParaRPr lang="en-US" dirty="0"/>
          </a:p>
        </p:txBody>
      </p:sp>
      <p:sp>
        <p:nvSpPr>
          <p:cNvPr id="6" name="Title 1">
            <a:extLst>
              <a:ext uri="{FF2B5EF4-FFF2-40B4-BE49-F238E27FC236}">
                <a16:creationId xmlns:a16="http://schemas.microsoft.com/office/drawing/2014/main" id="{2BA34516-C87D-9E74-6798-00A7D2F20EF5}"/>
              </a:ext>
            </a:extLst>
          </p:cNvPr>
          <p:cNvSpPr txBox="1">
            <a:spLocks/>
          </p:cNvSpPr>
          <p:nvPr/>
        </p:nvSpPr>
        <p:spPr>
          <a:xfrm>
            <a:off x="0" y="2324691"/>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dirty="0">
                <a:solidFill>
                  <a:srgbClr val="0D0D0D"/>
                </a:solidFill>
                <a:latin typeface="Söhne"/>
              </a:rPr>
              <a:t>Q-Learning Algorithm </a:t>
            </a:r>
          </a:p>
          <a:p>
            <a:endParaRPr lang="en-US" dirty="0"/>
          </a:p>
        </p:txBody>
      </p:sp>
      <p:pic>
        <p:nvPicPr>
          <p:cNvPr id="2" name="Picture 1">
            <a:extLst>
              <a:ext uri="{FF2B5EF4-FFF2-40B4-BE49-F238E27FC236}">
                <a16:creationId xmlns:a16="http://schemas.microsoft.com/office/drawing/2014/main" id="{DD15752D-080E-E4DF-5F10-F367E5EE2B54}"/>
              </a:ext>
            </a:extLst>
          </p:cNvPr>
          <p:cNvPicPr>
            <a:picLocks noChangeAspect="1"/>
          </p:cNvPicPr>
          <p:nvPr/>
        </p:nvPicPr>
        <p:blipFill>
          <a:blip r:embed="rId2"/>
          <a:stretch>
            <a:fillRect/>
          </a:stretch>
        </p:blipFill>
        <p:spPr>
          <a:xfrm>
            <a:off x="4106839" y="2980473"/>
            <a:ext cx="3505200" cy="3981450"/>
          </a:xfrm>
          <a:prstGeom prst="rect">
            <a:avLst/>
          </a:prstGeom>
        </p:spPr>
      </p:pic>
    </p:spTree>
    <p:extLst>
      <p:ext uri="{BB962C8B-B14F-4D97-AF65-F5344CB8AC3E}">
        <p14:creationId xmlns:p14="http://schemas.microsoft.com/office/powerpoint/2010/main" val="2899813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Arial" panose="020B0604020202020204" pitchFamily="34" charset="0"/>
              <a:buChar char="•"/>
            </a:pPr>
            <a:r>
              <a:rPr lang="en-US" dirty="0">
                <a:highlight>
                  <a:srgbClr val="FFFFFF"/>
                </a:highlight>
                <a:latin typeface="source-serif-pro"/>
              </a:rPr>
              <a:t> </a:t>
            </a:r>
            <a:r>
              <a:rPr lang="en-US" b="0" i="0" dirty="0">
                <a:solidFill>
                  <a:srgbClr val="05192D"/>
                </a:solidFill>
                <a:effectLst/>
                <a:highlight>
                  <a:srgbClr val="FFFFFF"/>
                </a:highlight>
                <a:latin typeface="Studio-Feixen-Sans"/>
              </a:rPr>
              <a:t>first, initialize the Q-table. We will build the table with columns based on the number of actions and rows based on the number of states.</a:t>
            </a:r>
            <a:endParaRPr lang="en-US" b="1" i="0" dirty="0">
              <a:solidFill>
                <a:srgbClr val="242424"/>
              </a:solidFill>
              <a:effectLst/>
              <a:highlight>
                <a:srgbClr val="FFFFFF"/>
              </a:highlight>
              <a:latin typeface="source-serif-pro"/>
            </a:endParaRPr>
          </a:p>
          <a:p>
            <a:pPr algn="just">
              <a:buFont typeface="Arial" panose="020B0604020202020204" pitchFamily="34" charset="0"/>
              <a:buChar char="•"/>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0"/>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Initialize Q-Table</a:t>
            </a:r>
          </a:p>
          <a:p>
            <a:endParaRPr lang="en-US" dirty="0"/>
          </a:p>
        </p:txBody>
      </p:sp>
      <p:sp>
        <p:nvSpPr>
          <p:cNvPr id="6" name="Title 1">
            <a:extLst>
              <a:ext uri="{FF2B5EF4-FFF2-40B4-BE49-F238E27FC236}">
                <a16:creationId xmlns:a16="http://schemas.microsoft.com/office/drawing/2014/main" id="{2BA34516-C87D-9E74-6798-00A7D2F20EF5}"/>
              </a:ext>
            </a:extLst>
          </p:cNvPr>
          <p:cNvSpPr txBox="1">
            <a:spLocks/>
          </p:cNvSpPr>
          <p:nvPr/>
        </p:nvSpPr>
        <p:spPr>
          <a:xfrm>
            <a:off x="0" y="156496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dirty="0">
                <a:solidFill>
                  <a:srgbClr val="0D0D0D"/>
                </a:solidFill>
                <a:latin typeface="Söhne"/>
              </a:rPr>
              <a:t>Q-Table Initialization ()  </a:t>
            </a:r>
          </a:p>
          <a:p>
            <a:endParaRPr lang="en-US" dirty="0"/>
          </a:p>
        </p:txBody>
      </p:sp>
      <p:pic>
        <p:nvPicPr>
          <p:cNvPr id="5" name="Picture 4">
            <a:extLst>
              <a:ext uri="{FF2B5EF4-FFF2-40B4-BE49-F238E27FC236}">
                <a16:creationId xmlns:a16="http://schemas.microsoft.com/office/drawing/2014/main" id="{608B19CE-C0F6-42B2-7001-DFDF29160EE4}"/>
              </a:ext>
            </a:extLst>
          </p:cNvPr>
          <p:cNvPicPr>
            <a:picLocks noChangeAspect="1"/>
          </p:cNvPicPr>
          <p:nvPr/>
        </p:nvPicPr>
        <p:blipFill rotWithShape="1">
          <a:blip r:embed="rId2"/>
          <a:srcRect l="2701" t="9395" b="8031"/>
          <a:stretch/>
        </p:blipFill>
        <p:spPr>
          <a:xfrm>
            <a:off x="6255224" y="2538484"/>
            <a:ext cx="5735776" cy="3894162"/>
          </a:xfrm>
          <a:prstGeom prst="rect">
            <a:avLst/>
          </a:prstGeom>
        </p:spPr>
      </p:pic>
      <p:pic>
        <p:nvPicPr>
          <p:cNvPr id="7" name="Picture 6">
            <a:extLst>
              <a:ext uri="{FF2B5EF4-FFF2-40B4-BE49-F238E27FC236}">
                <a16:creationId xmlns:a16="http://schemas.microsoft.com/office/drawing/2014/main" id="{357B32B1-4BA5-C8A7-4F1C-978D749571B3}"/>
              </a:ext>
            </a:extLst>
          </p:cNvPr>
          <p:cNvPicPr>
            <a:picLocks noChangeAspect="1"/>
          </p:cNvPicPr>
          <p:nvPr/>
        </p:nvPicPr>
        <p:blipFill>
          <a:blip r:embed="rId3"/>
          <a:stretch>
            <a:fillRect/>
          </a:stretch>
        </p:blipFill>
        <p:spPr>
          <a:xfrm>
            <a:off x="284982" y="3009033"/>
            <a:ext cx="3208020" cy="3299460"/>
          </a:xfrm>
          <a:prstGeom prst="rect">
            <a:avLst/>
          </a:prstGeom>
        </p:spPr>
      </p:pic>
    </p:spTree>
    <p:extLst>
      <p:ext uri="{BB962C8B-B14F-4D97-AF65-F5344CB8AC3E}">
        <p14:creationId xmlns:p14="http://schemas.microsoft.com/office/powerpoint/2010/main" val="74207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Arial" panose="020B0604020202020204" pitchFamily="34" charset="0"/>
              <a:buChar char="•"/>
            </a:pPr>
            <a:r>
              <a:rPr lang="en-US" dirty="0">
                <a:highlight>
                  <a:srgbClr val="FFFFFF"/>
                </a:highlight>
                <a:latin typeface="source-serif-pro"/>
              </a:rPr>
              <a:t> </a:t>
            </a:r>
            <a:r>
              <a:rPr lang="en-US" b="0" i="0" dirty="0">
                <a:solidFill>
                  <a:srgbClr val="05192D"/>
                </a:solidFill>
                <a:effectLst/>
                <a:highlight>
                  <a:srgbClr val="FFFFFF"/>
                </a:highlight>
                <a:latin typeface="Studio-Feixen-Sans"/>
              </a:rPr>
              <a:t>At the start, the agent will choose to take the random action(down or right), and on the second run, it will use an updated Q-Table to select the action. </a:t>
            </a:r>
            <a:endParaRPr lang="en-US" b="1" i="0" dirty="0">
              <a:solidFill>
                <a:srgbClr val="242424"/>
              </a:solidFill>
              <a:effectLst/>
              <a:highlight>
                <a:srgbClr val="FFFFFF"/>
              </a:highlight>
              <a:latin typeface="source-serif-pro"/>
            </a:endParaRPr>
          </a:p>
          <a:p>
            <a:pPr algn="just">
              <a:buFont typeface="Arial" panose="020B0604020202020204" pitchFamily="34" charset="0"/>
              <a:buChar char="•"/>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0"/>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Choose and Action</a:t>
            </a:r>
          </a:p>
          <a:p>
            <a:endParaRPr lang="en-US" dirty="0"/>
          </a:p>
        </p:txBody>
      </p:sp>
      <p:sp>
        <p:nvSpPr>
          <p:cNvPr id="6" name="Title 1">
            <a:extLst>
              <a:ext uri="{FF2B5EF4-FFF2-40B4-BE49-F238E27FC236}">
                <a16:creationId xmlns:a16="http://schemas.microsoft.com/office/drawing/2014/main" id="{2BA34516-C87D-9E74-6798-00A7D2F20EF5}"/>
              </a:ext>
            </a:extLst>
          </p:cNvPr>
          <p:cNvSpPr txBox="1">
            <a:spLocks/>
          </p:cNvSpPr>
          <p:nvPr/>
        </p:nvSpPr>
        <p:spPr>
          <a:xfrm>
            <a:off x="0" y="1583162"/>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dirty="0">
                <a:solidFill>
                  <a:srgbClr val="0D0D0D"/>
                </a:solidFill>
                <a:latin typeface="Söhne"/>
              </a:rPr>
              <a:t>Apply Action and Update Table </a:t>
            </a:r>
          </a:p>
          <a:p>
            <a:endParaRPr lang="en-US" dirty="0"/>
          </a:p>
        </p:txBody>
      </p:sp>
      <p:pic>
        <p:nvPicPr>
          <p:cNvPr id="5" name="Picture 4">
            <a:extLst>
              <a:ext uri="{FF2B5EF4-FFF2-40B4-BE49-F238E27FC236}">
                <a16:creationId xmlns:a16="http://schemas.microsoft.com/office/drawing/2014/main" id="{2D1FDA93-4E4A-64AA-529C-9D783A4E2621}"/>
              </a:ext>
            </a:extLst>
          </p:cNvPr>
          <p:cNvPicPr>
            <a:picLocks noChangeAspect="1"/>
          </p:cNvPicPr>
          <p:nvPr/>
        </p:nvPicPr>
        <p:blipFill rotWithShape="1">
          <a:blip r:embed="rId2"/>
          <a:srcRect t="9817" b="10813"/>
          <a:stretch/>
        </p:blipFill>
        <p:spPr>
          <a:xfrm>
            <a:off x="1978086" y="2305311"/>
            <a:ext cx="7087067" cy="4500000"/>
          </a:xfrm>
          <a:prstGeom prst="rect">
            <a:avLst/>
          </a:prstGeom>
        </p:spPr>
      </p:pic>
    </p:spTree>
    <p:extLst>
      <p:ext uri="{BB962C8B-B14F-4D97-AF65-F5344CB8AC3E}">
        <p14:creationId xmlns:p14="http://schemas.microsoft.com/office/powerpoint/2010/main" val="3506968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Arial" panose="020B0604020202020204" pitchFamily="34" charset="0"/>
              <a:buChar char="•"/>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0"/>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The Update Function</a:t>
            </a:r>
          </a:p>
          <a:p>
            <a:endParaRPr lang="en-US" dirty="0"/>
          </a:p>
        </p:txBody>
      </p:sp>
      <p:pic>
        <p:nvPicPr>
          <p:cNvPr id="2" name="Picture 1">
            <a:extLst>
              <a:ext uri="{FF2B5EF4-FFF2-40B4-BE49-F238E27FC236}">
                <a16:creationId xmlns:a16="http://schemas.microsoft.com/office/drawing/2014/main" id="{47999809-3E79-49AD-44D4-1B04DC03334B}"/>
              </a:ext>
            </a:extLst>
          </p:cNvPr>
          <p:cNvPicPr>
            <a:picLocks noChangeAspect="1"/>
          </p:cNvPicPr>
          <p:nvPr/>
        </p:nvPicPr>
        <p:blipFill>
          <a:blip r:embed="rId2"/>
          <a:stretch>
            <a:fillRect/>
          </a:stretch>
        </p:blipFill>
        <p:spPr>
          <a:xfrm>
            <a:off x="1151530" y="958186"/>
            <a:ext cx="9525000" cy="5715000"/>
          </a:xfrm>
          <a:prstGeom prst="rect">
            <a:avLst/>
          </a:prstGeom>
        </p:spPr>
      </p:pic>
    </p:spTree>
    <p:extLst>
      <p:ext uri="{BB962C8B-B14F-4D97-AF65-F5344CB8AC3E}">
        <p14:creationId xmlns:p14="http://schemas.microsoft.com/office/powerpoint/2010/main" val="2032067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Arial" panose="020B0604020202020204" pitchFamily="34" charset="0"/>
              <a:buChar char="•"/>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3466531"/>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pPr algn="ctr"/>
            <a:r>
              <a:rPr lang="en-US" sz="7000" dirty="0">
                <a:solidFill>
                  <a:srgbClr val="0D0D0D"/>
                </a:solidFill>
                <a:latin typeface="Söhne"/>
              </a:rPr>
              <a:t>What left: Practice and More lectures </a:t>
            </a:r>
          </a:p>
        </p:txBody>
      </p:sp>
    </p:spTree>
    <p:extLst>
      <p:ext uri="{BB962C8B-B14F-4D97-AF65-F5344CB8AC3E}">
        <p14:creationId xmlns:p14="http://schemas.microsoft.com/office/powerpoint/2010/main" val="4101613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b="0" i="0" dirty="0">
                <a:solidFill>
                  <a:srgbClr val="0D0D0D"/>
                </a:solidFill>
                <a:effectLst/>
                <a:latin typeface="Söhne"/>
              </a:rPr>
              <a:t>After Presentation</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algn="just">
              <a:buFont typeface="Wingdings" panose="05000000000000000000" pitchFamily="2" charset="2"/>
              <a:buChar char="v"/>
            </a:pPr>
            <a:r>
              <a:rPr lang="en-US" b="0" i="0" dirty="0">
                <a:solidFill>
                  <a:srgbClr val="242424"/>
                </a:solidFill>
                <a:effectLst/>
                <a:highlight>
                  <a:srgbClr val="FFFFFF"/>
                </a:highlight>
                <a:latin typeface="source-serif-pro"/>
              </a:rPr>
              <a:t>What reinforcement learning (RL) is and why it is useful </a:t>
            </a:r>
          </a:p>
          <a:p>
            <a:pPr algn="just">
              <a:buFont typeface="Wingdings" panose="05000000000000000000" pitchFamily="2" charset="2"/>
              <a:buChar char="v"/>
            </a:pPr>
            <a:r>
              <a:rPr lang="en-US" b="0" i="0" dirty="0">
                <a:solidFill>
                  <a:srgbClr val="242424"/>
                </a:solidFill>
                <a:effectLst/>
                <a:highlight>
                  <a:srgbClr val="FFFFFF"/>
                </a:highlight>
                <a:latin typeface="source-serif-pro"/>
              </a:rPr>
              <a:t> RL applications in various domains like advertising, finance, healthcare, natural language processing, etc.</a:t>
            </a:r>
          </a:p>
          <a:p>
            <a:pPr algn="just">
              <a:buFont typeface="Wingdings" panose="05000000000000000000" pitchFamily="2" charset="2"/>
              <a:buChar char="v"/>
            </a:pPr>
            <a:r>
              <a:rPr lang="en-US" b="0" i="0" dirty="0">
                <a:solidFill>
                  <a:srgbClr val="242424"/>
                </a:solidFill>
                <a:effectLst/>
                <a:highlight>
                  <a:srgbClr val="FFFFFF"/>
                </a:highlight>
                <a:latin typeface="source-serif-pro"/>
              </a:rPr>
              <a:t>Key terminology in RL, such as agent, action, state, reward, and environment.</a:t>
            </a:r>
          </a:p>
          <a:p>
            <a:pPr algn="just">
              <a:buFont typeface="Wingdings" panose="05000000000000000000" pitchFamily="2" charset="2"/>
              <a:buChar char="v"/>
            </a:pPr>
            <a:r>
              <a:rPr lang="en-US" b="0" i="0" dirty="0">
                <a:solidFill>
                  <a:srgbClr val="242424"/>
                </a:solidFill>
                <a:effectLst/>
                <a:highlight>
                  <a:srgbClr val="FFFFFF"/>
                </a:highlight>
                <a:latin typeface="source-serif-pro"/>
              </a:rPr>
              <a:t>Major challenges in RL – sample inefficiency, exploration-exploitation tradeoff, sparse reward problem.</a:t>
            </a:r>
          </a:p>
          <a:p>
            <a:pPr algn="just">
              <a:buFont typeface="Wingdings" panose="05000000000000000000" pitchFamily="2" charset="2"/>
              <a:buChar char="v"/>
            </a:pPr>
            <a:r>
              <a:rPr lang="en-US" b="0" i="0" dirty="0">
                <a:solidFill>
                  <a:srgbClr val="242424"/>
                </a:solidFill>
                <a:effectLst/>
                <a:highlight>
                  <a:srgbClr val="FFFFFF"/>
                </a:highlight>
                <a:latin typeface="source-serif-pro"/>
              </a:rPr>
              <a:t>Concepts of policies (deterministic and stochastic), trajectories, returns, value functions, and Q-functions.</a:t>
            </a:r>
          </a:p>
          <a:p>
            <a:pPr algn="just">
              <a:buFont typeface="Wingdings" panose="05000000000000000000" pitchFamily="2" charset="2"/>
              <a:buChar char="v"/>
            </a:pPr>
            <a:r>
              <a:rPr lang="en-US" b="0" i="0" dirty="0">
                <a:solidFill>
                  <a:srgbClr val="242424"/>
                </a:solidFill>
                <a:effectLst/>
                <a:highlight>
                  <a:srgbClr val="FFFFFF"/>
                </a:highlight>
                <a:latin typeface="source-serif-pro"/>
              </a:rPr>
              <a:t>The Q-learning algorithm and how it works, including initializing the Q-table, choosing actions, and updating the table based on rewards received.</a:t>
            </a:r>
          </a:p>
          <a:p>
            <a:pPr algn="just">
              <a:buFont typeface="Wingdings" panose="05000000000000000000" pitchFamily="2" charset="2"/>
              <a:buChar char="v"/>
            </a:pPr>
            <a:r>
              <a:rPr lang="en-US" b="0" i="0" dirty="0">
                <a:solidFill>
                  <a:srgbClr val="242424"/>
                </a:solidFill>
                <a:effectLst/>
                <a:highlight>
                  <a:srgbClr val="FFFFFF"/>
                </a:highlight>
                <a:latin typeface="source-serif-pro"/>
              </a:rPr>
              <a:t>An example application of Q-learning to the Frozen Lake problem environment</a:t>
            </a:r>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Tree>
    <p:extLst>
      <p:ext uri="{BB962C8B-B14F-4D97-AF65-F5344CB8AC3E}">
        <p14:creationId xmlns:p14="http://schemas.microsoft.com/office/powerpoint/2010/main" val="475271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12" name="Title 1">
            <a:extLst>
              <a:ext uri="{FF2B5EF4-FFF2-40B4-BE49-F238E27FC236}">
                <a16:creationId xmlns:a16="http://schemas.microsoft.com/office/drawing/2014/main" id="{4BAC2C2A-7B96-0979-7E62-6EB29C71C280}"/>
              </a:ext>
            </a:extLst>
          </p:cNvPr>
          <p:cNvSpPr txBox="1">
            <a:spLocks/>
          </p:cNvSpPr>
          <p:nvPr/>
        </p:nvSpPr>
        <p:spPr>
          <a:xfrm>
            <a:off x="0" y="-1374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endParaRPr lang="en-US" dirty="0">
              <a:solidFill>
                <a:srgbClr val="0D0D0D"/>
              </a:solidFill>
              <a:latin typeface="Söhne"/>
            </a:endParaRPr>
          </a:p>
          <a:p>
            <a:r>
              <a:rPr lang="en-US" sz="7000" dirty="0">
                <a:solidFill>
                  <a:srgbClr val="0D0D0D"/>
                </a:solidFill>
                <a:latin typeface="Söhne"/>
              </a:rPr>
              <a:t>Group of RL Algorithm</a:t>
            </a:r>
          </a:p>
          <a:p>
            <a:endParaRPr lang="en-US" dirty="0"/>
          </a:p>
        </p:txBody>
      </p:sp>
      <p:pic>
        <p:nvPicPr>
          <p:cNvPr id="6" name="Picture 5">
            <a:extLst>
              <a:ext uri="{FF2B5EF4-FFF2-40B4-BE49-F238E27FC236}">
                <a16:creationId xmlns:a16="http://schemas.microsoft.com/office/drawing/2014/main" id="{7560FD14-B897-194C-2549-7FAB91D513F7}"/>
              </a:ext>
            </a:extLst>
          </p:cNvPr>
          <p:cNvPicPr>
            <a:picLocks noChangeAspect="1"/>
          </p:cNvPicPr>
          <p:nvPr/>
        </p:nvPicPr>
        <p:blipFill>
          <a:blip r:embed="rId2"/>
          <a:stretch>
            <a:fillRect/>
          </a:stretch>
        </p:blipFill>
        <p:spPr>
          <a:xfrm>
            <a:off x="0" y="740395"/>
            <a:ext cx="12192000" cy="6096000"/>
          </a:xfrm>
          <a:prstGeom prst="rect">
            <a:avLst/>
          </a:prstGeom>
        </p:spPr>
      </p:pic>
    </p:spTree>
    <p:extLst>
      <p:ext uri="{BB962C8B-B14F-4D97-AF65-F5344CB8AC3E}">
        <p14:creationId xmlns:p14="http://schemas.microsoft.com/office/powerpoint/2010/main" val="140024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b="0" i="0" dirty="0">
                <a:solidFill>
                  <a:srgbClr val="0D0D0D"/>
                </a:solidFill>
                <a:effectLst/>
                <a:latin typeface="Söhne"/>
              </a:rPr>
              <a:t>What is RL</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lstStyle/>
          <a:p>
            <a:pPr algn="just">
              <a:buFont typeface="Wingdings" panose="05000000000000000000" pitchFamily="2" charset="2"/>
              <a:buChar char="v"/>
            </a:pPr>
            <a:r>
              <a:rPr lang="en-US" b="0" i="0" dirty="0">
                <a:solidFill>
                  <a:srgbClr val="242424"/>
                </a:solidFill>
                <a:effectLst/>
                <a:highlight>
                  <a:srgbClr val="FFFFFF"/>
                </a:highlight>
                <a:latin typeface="source-serif-pro"/>
              </a:rPr>
              <a:t>Reinforcement learning is a framework for learning any task.</a:t>
            </a:r>
          </a:p>
          <a:p>
            <a:pPr lvl="1" algn="just">
              <a:buFont typeface="Wingdings" panose="05000000000000000000" pitchFamily="2" charset="2"/>
              <a:buChar char="v"/>
            </a:pPr>
            <a:r>
              <a:rPr lang="en-US" b="0" i="0" dirty="0">
                <a:solidFill>
                  <a:srgbClr val="FF0000"/>
                </a:solidFill>
                <a:effectLst/>
                <a:highlight>
                  <a:srgbClr val="FFFFFF"/>
                </a:highlight>
                <a:latin typeface="source-serif-pro"/>
              </a:rPr>
              <a:t>Any problem that is phrased as a Markov Decision Process (Markov Next Slide)</a:t>
            </a:r>
          </a:p>
          <a:p>
            <a:pPr marL="457200" lvl="1" indent="0" algn="just">
              <a:buNone/>
            </a:pPr>
            <a:endParaRPr lang="en-US" b="0" i="0" dirty="0">
              <a:solidFill>
                <a:srgbClr val="FF0000"/>
              </a:solidFill>
              <a:effectLst/>
              <a:highlight>
                <a:srgbClr val="FFFFFF"/>
              </a:highlight>
              <a:latin typeface="source-serif-pro"/>
            </a:endParaRPr>
          </a:p>
          <a:p>
            <a:pPr algn="just"/>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r>
              <a:rPr lang="en-US" dirty="0"/>
              <a:t>Why RL</a:t>
            </a:r>
          </a:p>
          <a:p>
            <a:pPr marL="0" indent="0" algn="just">
              <a:buNone/>
            </a:pPr>
            <a:endParaRPr lang="en-US" dirty="0"/>
          </a:p>
          <a:p>
            <a:pPr algn="just">
              <a:buFont typeface="Wingdings" panose="05000000000000000000" pitchFamily="2" charset="2"/>
              <a:buChar char="v"/>
            </a:pPr>
            <a:r>
              <a:rPr lang="en-US" b="0" i="0" dirty="0">
                <a:solidFill>
                  <a:srgbClr val="242424"/>
                </a:solidFill>
                <a:effectLst/>
                <a:highlight>
                  <a:srgbClr val="FFFFFF"/>
                </a:highlight>
                <a:latin typeface="source-serif-pro"/>
              </a:rPr>
              <a:t>RL can help us with finding novel solutions to problems, without explicitly programming tactics or solution methods.</a:t>
            </a:r>
            <a:endParaRPr lang="en-US" dirty="0"/>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8" name="Picture 7">
            <a:extLst>
              <a:ext uri="{FF2B5EF4-FFF2-40B4-BE49-F238E27FC236}">
                <a16:creationId xmlns:a16="http://schemas.microsoft.com/office/drawing/2014/main" id="{C0CF1A1A-A624-D9AE-7AD9-52BF2D1B9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954" y="1551612"/>
            <a:ext cx="4180483" cy="2484000"/>
          </a:xfrm>
          <a:prstGeom prst="rect">
            <a:avLst/>
          </a:prstGeom>
        </p:spPr>
      </p:pic>
      <p:sp>
        <p:nvSpPr>
          <p:cNvPr id="9" name="Title 1">
            <a:extLst>
              <a:ext uri="{FF2B5EF4-FFF2-40B4-BE49-F238E27FC236}">
                <a16:creationId xmlns:a16="http://schemas.microsoft.com/office/drawing/2014/main" id="{42105BF6-D24C-99C3-3763-ED0DEA46966F}"/>
              </a:ext>
            </a:extLst>
          </p:cNvPr>
          <p:cNvSpPr txBox="1">
            <a:spLocks/>
          </p:cNvSpPr>
          <p:nvPr/>
        </p:nvSpPr>
        <p:spPr>
          <a:xfrm>
            <a:off x="0" y="4123547"/>
            <a:ext cx="12239767"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Why is RL</a:t>
            </a:r>
            <a:endParaRPr lang="en-US" dirty="0"/>
          </a:p>
        </p:txBody>
      </p:sp>
    </p:spTree>
    <p:extLst>
      <p:ext uri="{BB962C8B-B14F-4D97-AF65-F5344CB8AC3E}">
        <p14:creationId xmlns:p14="http://schemas.microsoft.com/office/powerpoint/2010/main" val="2461156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b="0" i="0" dirty="0">
                <a:solidFill>
                  <a:srgbClr val="0D0D0D"/>
                </a:solidFill>
                <a:effectLst/>
                <a:latin typeface="Söhne"/>
              </a:rPr>
              <a:t>Application of RL</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lvl="1" algn="just">
              <a:buFont typeface="Wingdings" panose="05000000000000000000" pitchFamily="2" charset="2"/>
              <a:buChar char="v"/>
            </a:pPr>
            <a:r>
              <a:rPr lang="en-US" b="0" i="0" dirty="0">
                <a:solidFill>
                  <a:srgbClr val="242424"/>
                </a:solidFill>
                <a:effectLst/>
                <a:highlight>
                  <a:srgbClr val="FFFFFF"/>
                </a:highlight>
                <a:latin typeface="source-serif-pro"/>
              </a:rPr>
              <a:t>Advertising (The ads you see on your browser)</a:t>
            </a:r>
          </a:p>
          <a:p>
            <a:pPr lvl="1" algn="just">
              <a:buFont typeface="Wingdings" panose="05000000000000000000" pitchFamily="2" charset="2"/>
              <a:buChar char="v"/>
            </a:pPr>
            <a:r>
              <a:rPr lang="en-US" b="0" i="0" dirty="0">
                <a:solidFill>
                  <a:srgbClr val="242424"/>
                </a:solidFill>
                <a:effectLst/>
                <a:highlight>
                  <a:srgbClr val="FFFFFF"/>
                </a:highlight>
                <a:latin typeface="source-serif-pro"/>
              </a:rPr>
              <a:t>Finance (when to buy and when to sell)</a:t>
            </a:r>
          </a:p>
          <a:p>
            <a:pPr lvl="1" algn="just">
              <a:buFont typeface="Wingdings" panose="05000000000000000000" pitchFamily="2" charset="2"/>
              <a:buChar char="v"/>
            </a:pPr>
            <a:r>
              <a:rPr lang="en-US" b="0" i="0" dirty="0">
                <a:solidFill>
                  <a:srgbClr val="242424"/>
                </a:solidFill>
                <a:effectLst/>
                <a:highlight>
                  <a:srgbClr val="FFFFFF"/>
                </a:highlight>
                <a:latin typeface="source-serif-pro"/>
              </a:rPr>
              <a:t>Healthcare (Drug design)</a:t>
            </a:r>
          </a:p>
          <a:p>
            <a:pPr lvl="1" algn="just">
              <a:buFont typeface="Wingdings" panose="05000000000000000000" pitchFamily="2" charset="2"/>
              <a:buChar char="v"/>
            </a:pPr>
            <a:r>
              <a:rPr lang="en-US" dirty="0">
                <a:solidFill>
                  <a:srgbClr val="242424"/>
                </a:solidFill>
                <a:highlight>
                  <a:srgbClr val="FFFFFF"/>
                </a:highlight>
                <a:latin typeface="source-serif-pro"/>
              </a:rPr>
              <a:t>NLP Large Language Models (Model alignment)</a:t>
            </a:r>
            <a:endParaRPr lang="en-US" b="0" i="0" dirty="0">
              <a:solidFill>
                <a:srgbClr val="242424"/>
              </a:solidFill>
              <a:effectLst/>
              <a:highlight>
                <a:srgbClr val="FFFFFF"/>
              </a:highlight>
              <a:latin typeface="source-serif-pro"/>
            </a:endParaRPr>
          </a:p>
          <a:p>
            <a:pPr marL="457200" lvl="1" indent="0" algn="just">
              <a:buNone/>
            </a:pPr>
            <a:endParaRPr lang="en-US" b="0" i="0" dirty="0">
              <a:solidFill>
                <a:srgbClr val="FF0000"/>
              </a:solidFill>
              <a:effectLst/>
              <a:highlight>
                <a:srgbClr val="FFFFFF"/>
              </a:highlight>
              <a:latin typeface="source-serif-pro"/>
            </a:endParaRPr>
          </a:p>
          <a:p>
            <a:pPr algn="just"/>
            <a:endParaRPr lang="en-US" dirty="0">
              <a:solidFill>
                <a:srgbClr val="242424"/>
              </a:solidFill>
              <a:highlight>
                <a:srgbClr val="FFFFFF"/>
              </a:highlight>
              <a:latin typeface="source-serif-pro"/>
            </a:endParaRPr>
          </a:p>
          <a:p>
            <a:pPr algn="just">
              <a:buFont typeface="Wingdings" panose="05000000000000000000" pitchFamily="2" charset="2"/>
              <a:buChar char="Ø"/>
            </a:pPr>
            <a:endParaRPr lang="en-US" dirty="0">
              <a:solidFill>
                <a:srgbClr val="242424"/>
              </a:solidFill>
              <a:highlight>
                <a:srgbClr val="FFFFFF"/>
              </a:highlight>
              <a:latin typeface="source-serif-pro"/>
            </a:endParaRPr>
          </a:p>
          <a:p>
            <a:pPr algn="just">
              <a:buFont typeface="Wingdings" panose="05000000000000000000" pitchFamily="2" charset="2"/>
              <a:buChar char="Ø"/>
            </a:pPr>
            <a:r>
              <a:rPr lang="en-US" dirty="0">
                <a:solidFill>
                  <a:srgbClr val="242424"/>
                </a:solidFill>
                <a:highlight>
                  <a:srgbClr val="FFFFFF"/>
                </a:highlight>
                <a:latin typeface="source-serif-pro"/>
              </a:rPr>
              <a:t>Agent: A thing that tries to solve a problem </a:t>
            </a:r>
          </a:p>
          <a:p>
            <a:pPr algn="just">
              <a:buFont typeface="Wingdings" panose="05000000000000000000" pitchFamily="2" charset="2"/>
              <a:buChar char="Ø"/>
            </a:pPr>
            <a:r>
              <a:rPr lang="en-US" dirty="0">
                <a:solidFill>
                  <a:srgbClr val="242424"/>
                </a:solidFill>
                <a:highlight>
                  <a:srgbClr val="FFFFFF"/>
                </a:highlight>
                <a:latin typeface="source-serif-pro"/>
              </a:rPr>
              <a:t>Action: a decision taken by the agent </a:t>
            </a:r>
          </a:p>
          <a:p>
            <a:pPr algn="just">
              <a:buFont typeface="Wingdings" panose="05000000000000000000" pitchFamily="2" charset="2"/>
              <a:buChar char="Ø"/>
            </a:pPr>
            <a:r>
              <a:rPr lang="en-US" dirty="0">
                <a:solidFill>
                  <a:srgbClr val="242424"/>
                </a:solidFill>
                <a:highlight>
                  <a:srgbClr val="FFFFFF"/>
                </a:highlight>
                <a:latin typeface="source-serif-pro"/>
              </a:rPr>
              <a:t>State: A circumstance that the agent sees or observe</a:t>
            </a:r>
          </a:p>
          <a:p>
            <a:pPr algn="just">
              <a:buFont typeface="Wingdings" panose="05000000000000000000" pitchFamily="2" charset="2"/>
              <a:buChar char="Ø"/>
            </a:pPr>
            <a:r>
              <a:rPr lang="en-US" dirty="0">
                <a:solidFill>
                  <a:srgbClr val="242424"/>
                </a:solidFill>
                <a:highlight>
                  <a:srgbClr val="FFFFFF"/>
                </a:highlight>
                <a:latin typeface="source-serif-pro"/>
              </a:rPr>
              <a:t>Reward:  Incentive given to agent after taking Action</a:t>
            </a:r>
          </a:p>
          <a:p>
            <a:pPr algn="just">
              <a:buFont typeface="Wingdings" panose="05000000000000000000" pitchFamily="2" charset="2"/>
              <a:buChar char="Ø"/>
            </a:pPr>
            <a:r>
              <a:rPr lang="en-US" dirty="0">
                <a:solidFill>
                  <a:srgbClr val="242424"/>
                </a:solidFill>
                <a:highlight>
                  <a:srgbClr val="FFFFFF"/>
                </a:highlight>
                <a:latin typeface="source-serif-pro"/>
              </a:rPr>
              <a:t>Environment: a complete picture of the world</a:t>
            </a: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sp>
        <p:nvSpPr>
          <p:cNvPr id="9" name="Title 1">
            <a:extLst>
              <a:ext uri="{FF2B5EF4-FFF2-40B4-BE49-F238E27FC236}">
                <a16:creationId xmlns:a16="http://schemas.microsoft.com/office/drawing/2014/main" id="{42105BF6-D24C-99C3-3763-ED0DEA46966F}"/>
              </a:ext>
            </a:extLst>
          </p:cNvPr>
          <p:cNvSpPr txBox="1">
            <a:spLocks/>
          </p:cNvSpPr>
          <p:nvPr/>
        </p:nvSpPr>
        <p:spPr>
          <a:xfrm>
            <a:off x="1" y="2945286"/>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RL - Terminology and Basic</a:t>
            </a:r>
            <a:endParaRPr lang="en-US" dirty="0"/>
          </a:p>
        </p:txBody>
      </p:sp>
      <p:pic>
        <p:nvPicPr>
          <p:cNvPr id="5" name="Picture 4">
            <a:extLst>
              <a:ext uri="{FF2B5EF4-FFF2-40B4-BE49-F238E27FC236}">
                <a16:creationId xmlns:a16="http://schemas.microsoft.com/office/drawing/2014/main" id="{48CEECB7-6264-5252-596E-E0BF737F2677}"/>
              </a:ext>
            </a:extLst>
          </p:cNvPr>
          <p:cNvPicPr>
            <a:picLocks noChangeAspect="1"/>
          </p:cNvPicPr>
          <p:nvPr/>
        </p:nvPicPr>
        <p:blipFill rotWithShape="1">
          <a:blip r:embed="rId2"/>
          <a:srcRect l="71268" t="9851" r="1492" b="25272"/>
          <a:stretch/>
        </p:blipFill>
        <p:spPr>
          <a:xfrm>
            <a:off x="9546898" y="3689911"/>
            <a:ext cx="2350256" cy="3148710"/>
          </a:xfrm>
          <a:prstGeom prst="rect">
            <a:avLst/>
          </a:prstGeom>
        </p:spPr>
      </p:pic>
      <p:cxnSp>
        <p:nvCxnSpPr>
          <p:cNvPr id="11" name="Straight Arrow Connector 10">
            <a:extLst>
              <a:ext uri="{FF2B5EF4-FFF2-40B4-BE49-F238E27FC236}">
                <a16:creationId xmlns:a16="http://schemas.microsoft.com/office/drawing/2014/main" id="{0F60FD3D-E453-E827-CE82-7F7AC5ECE105}"/>
              </a:ext>
            </a:extLst>
          </p:cNvPr>
          <p:cNvCxnSpPr/>
          <p:nvPr/>
        </p:nvCxnSpPr>
        <p:spPr>
          <a:xfrm flipV="1">
            <a:off x="8884693" y="6116472"/>
            <a:ext cx="2429301" cy="360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E0434FE-9FE6-4A62-7333-BE31592385B6}"/>
              </a:ext>
            </a:extLst>
          </p:cNvPr>
          <p:cNvSpPr txBox="1"/>
          <p:nvPr/>
        </p:nvSpPr>
        <p:spPr>
          <a:xfrm>
            <a:off x="8229890" y="6305692"/>
            <a:ext cx="868907" cy="368489"/>
          </a:xfrm>
          <a:prstGeom prst="rect">
            <a:avLst/>
          </a:prstGeom>
          <a:noFill/>
        </p:spPr>
        <p:txBody>
          <a:bodyPr wrap="square" rtlCol="0">
            <a:spAutoFit/>
          </a:bodyPr>
          <a:lstStyle/>
          <a:p>
            <a:r>
              <a:rPr lang="en-GB" dirty="0"/>
              <a:t>Agent</a:t>
            </a:r>
            <a:endParaRPr lang="en-US" dirty="0"/>
          </a:p>
        </p:txBody>
      </p:sp>
      <p:cxnSp>
        <p:nvCxnSpPr>
          <p:cNvPr id="14" name="Straight Arrow Connector 13">
            <a:extLst>
              <a:ext uri="{FF2B5EF4-FFF2-40B4-BE49-F238E27FC236}">
                <a16:creationId xmlns:a16="http://schemas.microsoft.com/office/drawing/2014/main" id="{E665216F-2815-E6EE-6A3C-192CDACFF9AE}"/>
              </a:ext>
            </a:extLst>
          </p:cNvPr>
          <p:cNvCxnSpPr/>
          <p:nvPr/>
        </p:nvCxnSpPr>
        <p:spPr>
          <a:xfrm flipV="1">
            <a:off x="11409528" y="5509146"/>
            <a:ext cx="0" cy="4731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EFFAA0-D2B3-D405-C26D-380B75B9A374}"/>
              </a:ext>
            </a:extLst>
          </p:cNvPr>
          <p:cNvCxnSpPr>
            <a:cxnSpLocks/>
          </p:cNvCxnSpPr>
          <p:nvPr/>
        </p:nvCxnSpPr>
        <p:spPr>
          <a:xfrm flipH="1">
            <a:off x="10890913" y="6027761"/>
            <a:ext cx="31389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AC00651-CF7C-A367-58C6-6B2529A855D2}"/>
              </a:ext>
            </a:extLst>
          </p:cNvPr>
          <p:cNvSpPr txBox="1"/>
          <p:nvPr/>
        </p:nvSpPr>
        <p:spPr>
          <a:xfrm>
            <a:off x="11362189" y="5452828"/>
            <a:ext cx="868907" cy="368489"/>
          </a:xfrm>
          <a:prstGeom prst="rect">
            <a:avLst/>
          </a:prstGeom>
          <a:noFill/>
        </p:spPr>
        <p:txBody>
          <a:bodyPr wrap="square" rtlCol="0">
            <a:spAutoFit/>
          </a:bodyPr>
          <a:lstStyle/>
          <a:p>
            <a:r>
              <a:rPr lang="en-GB" dirty="0"/>
              <a:t>Action</a:t>
            </a:r>
            <a:endParaRPr lang="en-US" dirty="0"/>
          </a:p>
        </p:txBody>
      </p:sp>
      <p:cxnSp>
        <p:nvCxnSpPr>
          <p:cNvPr id="22" name="Straight Arrow Connector 21">
            <a:extLst>
              <a:ext uri="{FF2B5EF4-FFF2-40B4-BE49-F238E27FC236}">
                <a16:creationId xmlns:a16="http://schemas.microsoft.com/office/drawing/2014/main" id="{B775E859-8CA0-A821-7D3E-57D16823A70F}"/>
              </a:ext>
            </a:extLst>
          </p:cNvPr>
          <p:cNvCxnSpPr/>
          <p:nvPr/>
        </p:nvCxnSpPr>
        <p:spPr>
          <a:xfrm>
            <a:off x="8734567" y="3955008"/>
            <a:ext cx="1150961" cy="21210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B73BBC-1AC5-29BA-CFD3-3A4B2434C443}"/>
              </a:ext>
            </a:extLst>
          </p:cNvPr>
          <p:cNvCxnSpPr/>
          <p:nvPr/>
        </p:nvCxnSpPr>
        <p:spPr>
          <a:xfrm>
            <a:off x="8229890" y="4622042"/>
            <a:ext cx="1277912" cy="13647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EF4CC02-D75C-1458-2198-27E5EC7E47FA}"/>
              </a:ext>
            </a:extLst>
          </p:cNvPr>
          <p:cNvSpPr txBox="1"/>
          <p:nvPr/>
        </p:nvSpPr>
        <p:spPr>
          <a:xfrm>
            <a:off x="6987654" y="4294011"/>
            <a:ext cx="1381843" cy="369332"/>
          </a:xfrm>
          <a:prstGeom prst="rect">
            <a:avLst/>
          </a:prstGeom>
          <a:noFill/>
        </p:spPr>
        <p:txBody>
          <a:bodyPr wrap="square" rtlCol="0">
            <a:spAutoFit/>
          </a:bodyPr>
          <a:lstStyle/>
          <a:p>
            <a:r>
              <a:rPr lang="en-GB" dirty="0"/>
              <a:t>Environment</a:t>
            </a:r>
            <a:endParaRPr lang="en-US" dirty="0"/>
          </a:p>
        </p:txBody>
      </p:sp>
      <p:sp>
        <p:nvSpPr>
          <p:cNvPr id="26" name="TextBox 25">
            <a:extLst>
              <a:ext uri="{FF2B5EF4-FFF2-40B4-BE49-F238E27FC236}">
                <a16:creationId xmlns:a16="http://schemas.microsoft.com/office/drawing/2014/main" id="{37709AD0-C5C5-FFE3-1D9F-002023C8533B}"/>
              </a:ext>
            </a:extLst>
          </p:cNvPr>
          <p:cNvSpPr txBox="1"/>
          <p:nvPr/>
        </p:nvSpPr>
        <p:spPr>
          <a:xfrm>
            <a:off x="7921823" y="3672410"/>
            <a:ext cx="868907" cy="368489"/>
          </a:xfrm>
          <a:prstGeom prst="rect">
            <a:avLst/>
          </a:prstGeom>
          <a:noFill/>
        </p:spPr>
        <p:txBody>
          <a:bodyPr wrap="square" rtlCol="0">
            <a:spAutoFit/>
          </a:bodyPr>
          <a:lstStyle/>
          <a:p>
            <a:r>
              <a:rPr lang="en-GB" dirty="0"/>
              <a:t>State</a:t>
            </a:r>
            <a:endParaRPr lang="en-US" dirty="0"/>
          </a:p>
        </p:txBody>
      </p:sp>
      <p:cxnSp>
        <p:nvCxnSpPr>
          <p:cNvPr id="7" name="Straight Arrow Connector 6">
            <a:extLst>
              <a:ext uri="{FF2B5EF4-FFF2-40B4-BE49-F238E27FC236}">
                <a16:creationId xmlns:a16="http://schemas.microsoft.com/office/drawing/2014/main" id="{59D18486-9458-52F6-F24C-B3704A1E7926}"/>
              </a:ext>
            </a:extLst>
          </p:cNvPr>
          <p:cNvCxnSpPr/>
          <p:nvPr/>
        </p:nvCxnSpPr>
        <p:spPr>
          <a:xfrm flipV="1">
            <a:off x="8980227" y="5145206"/>
            <a:ext cx="905301" cy="30762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D3C217-9938-04CB-1C2E-78D54664B7A6}"/>
              </a:ext>
            </a:extLst>
          </p:cNvPr>
          <p:cNvSpPr txBox="1"/>
          <p:nvPr/>
        </p:nvSpPr>
        <p:spPr>
          <a:xfrm>
            <a:off x="8229890" y="5385492"/>
            <a:ext cx="1077883" cy="369332"/>
          </a:xfrm>
          <a:prstGeom prst="rect">
            <a:avLst/>
          </a:prstGeom>
          <a:noFill/>
        </p:spPr>
        <p:txBody>
          <a:bodyPr wrap="square" rtlCol="0">
            <a:spAutoFit/>
          </a:bodyPr>
          <a:lstStyle/>
          <a:p>
            <a:r>
              <a:rPr lang="en-GB" dirty="0"/>
              <a:t>- Reward</a:t>
            </a:r>
            <a:endParaRPr lang="en-US" dirty="0"/>
          </a:p>
        </p:txBody>
      </p:sp>
    </p:spTree>
    <p:extLst>
      <p:ext uri="{BB962C8B-B14F-4D97-AF65-F5344CB8AC3E}">
        <p14:creationId xmlns:p14="http://schemas.microsoft.com/office/powerpoint/2010/main" val="2702618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b="0" i="0" dirty="0">
                <a:solidFill>
                  <a:srgbClr val="0D0D0D"/>
                </a:solidFill>
                <a:effectLst/>
                <a:latin typeface="Söhne"/>
              </a:rPr>
              <a:t>Basic Description of RL</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a:bodyPr>
          <a:lstStyle/>
          <a:p>
            <a:pPr marL="914400" lvl="1" indent="-457200" algn="just">
              <a:buFont typeface="+mj-lt"/>
              <a:buAutoNum type="arabicPeriod"/>
            </a:pPr>
            <a:r>
              <a:rPr lang="en-US" b="0" i="0" dirty="0">
                <a:solidFill>
                  <a:srgbClr val="242424"/>
                </a:solidFill>
                <a:effectLst/>
                <a:highlight>
                  <a:srgbClr val="FFFFFF"/>
                </a:highlight>
                <a:latin typeface="source-serif-pro"/>
              </a:rPr>
              <a:t>An agent that tries to solve a task in a particular environment and state s</a:t>
            </a:r>
          </a:p>
          <a:p>
            <a:pPr marL="914400" lvl="1" indent="-457200" algn="just">
              <a:buFont typeface="+mj-lt"/>
              <a:buAutoNum type="arabicPeriod"/>
            </a:pPr>
            <a:r>
              <a:rPr lang="en-US" b="0" i="0" dirty="0">
                <a:solidFill>
                  <a:srgbClr val="242424"/>
                </a:solidFill>
                <a:effectLst/>
                <a:highlight>
                  <a:srgbClr val="FFFFFF"/>
                </a:highlight>
                <a:latin typeface="source-serif-pro"/>
              </a:rPr>
              <a:t>At every timestep </a:t>
            </a:r>
            <a:r>
              <a:rPr lang="en-US" b="0" i="1" dirty="0">
                <a:solidFill>
                  <a:srgbClr val="242424"/>
                </a:solidFill>
                <a:effectLst/>
                <a:highlight>
                  <a:srgbClr val="FFFFFF"/>
                </a:highlight>
                <a:latin typeface="source-serif-pro"/>
              </a:rPr>
              <a:t>t</a:t>
            </a:r>
            <a:r>
              <a:rPr lang="en-US" b="0" i="0" dirty="0">
                <a:solidFill>
                  <a:srgbClr val="242424"/>
                </a:solidFill>
                <a:effectLst/>
                <a:highlight>
                  <a:srgbClr val="FFFFFF"/>
                </a:highlight>
                <a:latin typeface="source-serif-pro"/>
              </a:rPr>
              <a:t>, the agent needs to choose an action </a:t>
            </a:r>
            <a:r>
              <a:rPr lang="en-US" b="0" i="1" dirty="0">
                <a:solidFill>
                  <a:srgbClr val="242424"/>
                </a:solidFill>
                <a:effectLst/>
                <a:highlight>
                  <a:srgbClr val="FFFFFF"/>
                </a:highlight>
                <a:latin typeface="source-serif-pro"/>
              </a:rPr>
              <a:t>a</a:t>
            </a:r>
            <a:r>
              <a:rPr lang="en-US" b="0" i="0" dirty="0">
                <a:solidFill>
                  <a:srgbClr val="242424"/>
                </a:solidFill>
                <a:effectLst/>
                <a:highlight>
                  <a:srgbClr val="FFFFFF"/>
                </a:highlight>
                <a:latin typeface="source-serif-pro"/>
              </a:rPr>
              <a:t>.</a:t>
            </a:r>
          </a:p>
          <a:p>
            <a:pPr marL="914400" lvl="1" indent="-457200" algn="just">
              <a:buFont typeface="+mj-lt"/>
              <a:buAutoNum type="arabicPeriod"/>
            </a:pPr>
            <a:r>
              <a:rPr lang="en-US" b="0" i="0" dirty="0">
                <a:solidFill>
                  <a:srgbClr val="242424"/>
                </a:solidFill>
                <a:effectLst/>
                <a:highlight>
                  <a:srgbClr val="FFFFFF"/>
                </a:highlight>
                <a:latin typeface="source-serif-pro"/>
              </a:rPr>
              <a:t>After this action, it might receive a reward </a:t>
            </a:r>
            <a:r>
              <a:rPr lang="en-US" b="0" i="1" dirty="0">
                <a:solidFill>
                  <a:srgbClr val="242424"/>
                </a:solidFill>
                <a:effectLst/>
                <a:highlight>
                  <a:srgbClr val="FFFFFF"/>
                </a:highlight>
                <a:latin typeface="source-serif-pro"/>
              </a:rPr>
              <a:t>r</a:t>
            </a:r>
            <a:r>
              <a:rPr lang="en-US" b="0" i="0" dirty="0">
                <a:solidFill>
                  <a:srgbClr val="242424"/>
                </a:solidFill>
                <a:effectLst/>
                <a:highlight>
                  <a:srgbClr val="FFFFFF"/>
                </a:highlight>
                <a:latin typeface="source-serif-pro"/>
              </a:rPr>
              <a:t> </a:t>
            </a:r>
          </a:p>
          <a:p>
            <a:pPr marL="914400" lvl="1" indent="-457200" algn="just">
              <a:buFont typeface="+mj-lt"/>
              <a:buAutoNum type="arabicPeriod"/>
            </a:pPr>
            <a:r>
              <a:rPr lang="en-US" b="0" i="0" dirty="0">
                <a:solidFill>
                  <a:srgbClr val="242424"/>
                </a:solidFill>
                <a:effectLst/>
                <a:highlight>
                  <a:srgbClr val="FFFFFF"/>
                </a:highlight>
                <a:latin typeface="source-serif-pro"/>
              </a:rPr>
              <a:t>And get a new observation of its states</a:t>
            </a:r>
            <a:endParaRPr lang="en-US" b="0" i="0" dirty="0">
              <a:solidFill>
                <a:srgbClr val="FF0000"/>
              </a:solidFill>
              <a:effectLst/>
              <a:highlight>
                <a:srgbClr val="FFFFFF"/>
              </a:highlight>
              <a:latin typeface="source-serif-pro"/>
            </a:endParaRPr>
          </a:p>
          <a:p>
            <a:pPr algn="just"/>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27" name="Picture 26">
            <a:extLst>
              <a:ext uri="{FF2B5EF4-FFF2-40B4-BE49-F238E27FC236}">
                <a16:creationId xmlns:a16="http://schemas.microsoft.com/office/drawing/2014/main" id="{9096921D-3460-BA8B-56A9-5BBABFA05D96}"/>
              </a:ext>
            </a:extLst>
          </p:cNvPr>
          <p:cNvPicPr>
            <a:picLocks noChangeAspect="1"/>
          </p:cNvPicPr>
          <p:nvPr/>
        </p:nvPicPr>
        <p:blipFill>
          <a:blip r:embed="rId2"/>
          <a:stretch>
            <a:fillRect/>
          </a:stretch>
        </p:blipFill>
        <p:spPr>
          <a:xfrm>
            <a:off x="2160935" y="2417478"/>
            <a:ext cx="7297835" cy="4104000"/>
          </a:xfrm>
          <a:prstGeom prst="rect">
            <a:avLst/>
          </a:prstGeom>
        </p:spPr>
      </p:pic>
    </p:spTree>
    <p:extLst>
      <p:ext uri="{BB962C8B-B14F-4D97-AF65-F5344CB8AC3E}">
        <p14:creationId xmlns:p14="http://schemas.microsoft.com/office/powerpoint/2010/main" val="1934576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dirty="0">
                <a:solidFill>
                  <a:srgbClr val="0D0D0D"/>
                </a:solidFill>
                <a:latin typeface="Söhne"/>
              </a:rPr>
              <a:t>Basic Branches of ML and  Why RL</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12192000" cy="6050508"/>
          </a:xfrm>
        </p:spPr>
        <p:txBody>
          <a:bodyPr>
            <a:normAutofit fontScale="77500" lnSpcReduction="20000"/>
          </a:bodyPr>
          <a:lstStyle/>
          <a:p>
            <a:pPr marL="457200" lvl="1" indent="0" algn="just">
              <a:buNone/>
            </a:pPr>
            <a:endParaRPr lang="en-US" b="0" i="0" dirty="0">
              <a:solidFill>
                <a:srgbClr val="FF0000"/>
              </a:solidFill>
              <a:effectLst/>
              <a:highlight>
                <a:srgbClr val="FFFFFF"/>
              </a:highlight>
              <a:latin typeface="source-serif-pro"/>
            </a:endParaRPr>
          </a:p>
          <a:p>
            <a:pPr algn="just">
              <a:lnSpc>
                <a:spcPct val="170000"/>
              </a:lnSpc>
              <a:buFont typeface="Wingdings" panose="05000000000000000000" pitchFamily="2" charset="2"/>
              <a:buChar char="q"/>
            </a:pPr>
            <a:r>
              <a:rPr lang="en-US" dirty="0">
                <a:solidFill>
                  <a:srgbClr val="242424"/>
                </a:solidFill>
                <a:highlight>
                  <a:srgbClr val="FFFFFF"/>
                </a:highlight>
                <a:latin typeface="source-serif-pro"/>
              </a:rPr>
              <a:t>Supervised </a:t>
            </a:r>
          </a:p>
          <a:p>
            <a:pPr algn="just">
              <a:lnSpc>
                <a:spcPct val="170000"/>
              </a:lnSpc>
              <a:buFont typeface="Wingdings" panose="05000000000000000000" pitchFamily="2" charset="2"/>
              <a:buChar char="q"/>
            </a:pPr>
            <a:r>
              <a:rPr lang="en-US" dirty="0">
                <a:solidFill>
                  <a:srgbClr val="242424"/>
                </a:solidFill>
                <a:highlight>
                  <a:srgbClr val="FFFFFF"/>
                </a:highlight>
                <a:latin typeface="source-serif-pro"/>
              </a:rPr>
              <a:t>Unsupervised </a:t>
            </a:r>
          </a:p>
          <a:p>
            <a:pPr algn="just">
              <a:lnSpc>
                <a:spcPct val="170000"/>
              </a:lnSpc>
              <a:buFont typeface="Wingdings" panose="05000000000000000000" pitchFamily="2" charset="2"/>
              <a:buChar char="q"/>
            </a:pPr>
            <a:r>
              <a:rPr lang="en-US" dirty="0">
                <a:solidFill>
                  <a:srgbClr val="242424"/>
                </a:solidFill>
                <a:highlight>
                  <a:srgbClr val="FFFFFF"/>
                </a:highlight>
                <a:latin typeface="source-serif-pro"/>
              </a:rPr>
              <a:t>Semi-Supervised </a:t>
            </a:r>
          </a:p>
          <a:p>
            <a:pPr algn="just">
              <a:lnSpc>
                <a:spcPct val="170000"/>
              </a:lnSpc>
              <a:buFont typeface="Wingdings" panose="05000000000000000000" pitchFamily="2" charset="2"/>
              <a:buChar char="q"/>
            </a:pPr>
            <a:r>
              <a:rPr lang="en-US" dirty="0">
                <a:solidFill>
                  <a:srgbClr val="242424"/>
                </a:solidFill>
                <a:highlight>
                  <a:srgbClr val="FFFFFF"/>
                </a:highlight>
                <a:latin typeface="source-serif-pro"/>
              </a:rPr>
              <a:t>Reinforcement </a:t>
            </a:r>
          </a:p>
          <a:p>
            <a:pPr algn="just">
              <a:buFont typeface="Wingdings" panose="05000000000000000000" pitchFamily="2" charset="2"/>
              <a:buChar char="Ø"/>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buFont typeface="Wingdings" panose="05000000000000000000" pitchFamily="2" charset="2"/>
              <a:buChar char="Ø"/>
            </a:pPr>
            <a:r>
              <a:rPr lang="en-US" dirty="0">
                <a:solidFill>
                  <a:srgbClr val="242424"/>
                </a:solidFill>
                <a:highlight>
                  <a:srgbClr val="FFFFFF"/>
                </a:highlight>
                <a:latin typeface="source-serif-pro"/>
              </a:rPr>
              <a:t>Answer: </a:t>
            </a:r>
            <a:r>
              <a:rPr lang="en-US" dirty="0">
                <a:solidFill>
                  <a:srgbClr val="FF0000"/>
                </a:solidFill>
                <a:highlight>
                  <a:srgbClr val="FFFFFF"/>
                </a:highlight>
                <a:latin typeface="source-serif-pro"/>
              </a:rPr>
              <a:t>Yes</a:t>
            </a:r>
          </a:p>
          <a:p>
            <a:pPr algn="just">
              <a:buFont typeface="Wingdings" panose="05000000000000000000" pitchFamily="2" charset="2"/>
              <a:buChar char="Ø"/>
            </a:pPr>
            <a:endParaRPr lang="en-US" dirty="0">
              <a:solidFill>
                <a:srgbClr val="FF0000"/>
              </a:solidFill>
              <a:highlight>
                <a:srgbClr val="FFFFFF"/>
              </a:highlight>
              <a:latin typeface="source-serif-pro"/>
            </a:endParaRPr>
          </a:p>
          <a:p>
            <a:pPr marL="0" indent="0" algn="ctr">
              <a:buNone/>
            </a:pPr>
            <a:r>
              <a:rPr lang="en-US" sz="4800" dirty="0">
                <a:solidFill>
                  <a:srgbClr val="0D0D0D"/>
                </a:solidFill>
                <a:latin typeface="Söhne"/>
              </a:rPr>
              <a:t>Challenges</a:t>
            </a:r>
          </a:p>
          <a:p>
            <a:pPr marL="514350" indent="-514350" algn="just">
              <a:buFont typeface="+mj-lt"/>
              <a:buAutoNum type="arabicPeriod"/>
            </a:pPr>
            <a:r>
              <a:rPr lang="en-US" b="1" i="0" dirty="0">
                <a:solidFill>
                  <a:srgbClr val="242424"/>
                </a:solidFill>
                <a:effectLst/>
                <a:highlight>
                  <a:srgbClr val="FFFFFF"/>
                </a:highlight>
                <a:latin typeface="sohne"/>
              </a:rPr>
              <a:t>Sample (in-)efficiency</a:t>
            </a:r>
          </a:p>
          <a:p>
            <a:pPr marL="514350" indent="-514350" algn="just">
              <a:buFont typeface="+mj-lt"/>
              <a:buAutoNum type="arabicPeriod"/>
            </a:pPr>
            <a:r>
              <a:rPr lang="en-US" b="1" i="0" dirty="0">
                <a:solidFill>
                  <a:srgbClr val="242424"/>
                </a:solidFill>
                <a:effectLst/>
                <a:highlight>
                  <a:srgbClr val="FFFFFF"/>
                </a:highlight>
                <a:latin typeface="sohne"/>
              </a:rPr>
              <a:t>The exploration-exploitation trade-off</a:t>
            </a:r>
          </a:p>
          <a:p>
            <a:pPr marL="514350" indent="-514350" algn="just">
              <a:buFont typeface="+mj-lt"/>
              <a:buAutoNum type="arabicPeriod"/>
            </a:pPr>
            <a:r>
              <a:rPr lang="en-US" b="1" i="0" dirty="0">
                <a:solidFill>
                  <a:srgbClr val="242424"/>
                </a:solidFill>
                <a:effectLst/>
                <a:highlight>
                  <a:srgbClr val="FFFFFF"/>
                </a:highlight>
                <a:latin typeface="sohne"/>
              </a:rPr>
              <a:t>The sparse-reward problem</a:t>
            </a: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6" name="Picture 5">
            <a:extLst>
              <a:ext uri="{FF2B5EF4-FFF2-40B4-BE49-F238E27FC236}">
                <a16:creationId xmlns:a16="http://schemas.microsoft.com/office/drawing/2014/main" id="{5742EBBD-26FA-5A09-6A49-1A42C6C15C1D}"/>
              </a:ext>
            </a:extLst>
          </p:cNvPr>
          <p:cNvPicPr>
            <a:picLocks noChangeAspect="1"/>
          </p:cNvPicPr>
          <p:nvPr/>
        </p:nvPicPr>
        <p:blipFill>
          <a:blip r:embed="rId2"/>
          <a:stretch>
            <a:fillRect/>
          </a:stretch>
        </p:blipFill>
        <p:spPr>
          <a:xfrm>
            <a:off x="6680884" y="750240"/>
            <a:ext cx="5244679" cy="2952000"/>
          </a:xfrm>
          <a:prstGeom prst="rect">
            <a:avLst/>
          </a:prstGeom>
        </p:spPr>
      </p:pic>
      <p:sp>
        <p:nvSpPr>
          <p:cNvPr id="10" name="Title 1">
            <a:extLst>
              <a:ext uri="{FF2B5EF4-FFF2-40B4-BE49-F238E27FC236}">
                <a16:creationId xmlns:a16="http://schemas.microsoft.com/office/drawing/2014/main" id="{71348484-80EE-1756-9971-124C5F314516}"/>
              </a:ext>
            </a:extLst>
          </p:cNvPr>
          <p:cNvSpPr txBox="1">
            <a:spLocks/>
          </p:cNvSpPr>
          <p:nvPr/>
        </p:nvSpPr>
        <p:spPr>
          <a:xfrm>
            <a:off x="0" y="3593933"/>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RL – can be applied to all MDP Tasks</a:t>
            </a:r>
            <a:endParaRPr lang="en-US" dirty="0"/>
          </a:p>
        </p:txBody>
      </p:sp>
      <p:sp>
        <p:nvSpPr>
          <p:cNvPr id="13" name="Title 1">
            <a:extLst>
              <a:ext uri="{FF2B5EF4-FFF2-40B4-BE49-F238E27FC236}">
                <a16:creationId xmlns:a16="http://schemas.microsoft.com/office/drawing/2014/main" id="{CFFC9566-2E74-7C9C-845E-641C536472AA}"/>
              </a:ext>
            </a:extLst>
          </p:cNvPr>
          <p:cNvSpPr txBox="1">
            <a:spLocks/>
          </p:cNvSpPr>
          <p:nvPr/>
        </p:nvSpPr>
        <p:spPr>
          <a:xfrm>
            <a:off x="0" y="4774442"/>
            <a:ext cx="12192000" cy="722149"/>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r>
              <a:rPr lang="en-US" dirty="0">
                <a:solidFill>
                  <a:srgbClr val="0D0D0D"/>
                </a:solidFill>
                <a:latin typeface="Söhne"/>
              </a:rPr>
              <a:t>Challenges</a:t>
            </a:r>
            <a:endParaRPr lang="en-US" dirty="0"/>
          </a:p>
        </p:txBody>
      </p:sp>
    </p:spTree>
    <p:extLst>
      <p:ext uri="{BB962C8B-B14F-4D97-AF65-F5344CB8AC3E}">
        <p14:creationId xmlns:p14="http://schemas.microsoft.com/office/powerpoint/2010/main" val="3453605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dirty="0">
                <a:solidFill>
                  <a:srgbClr val="0D0D0D"/>
                </a:solidFill>
                <a:latin typeface="Söhne"/>
              </a:rPr>
              <a:t>Sample (in-) Efficiency</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8275093" cy="6050508"/>
          </a:xfrm>
        </p:spPr>
        <p:txBody>
          <a:bodyPr>
            <a:normAutofit/>
          </a:bodyPr>
          <a:lstStyle/>
          <a:p>
            <a:pPr algn="just">
              <a:lnSpc>
                <a:spcPct val="100000"/>
              </a:lnSpc>
              <a:buFont typeface="Wingdings" panose="05000000000000000000" pitchFamily="2" charset="2"/>
              <a:buChar char="v"/>
            </a:pPr>
            <a:r>
              <a:rPr lang="en-US" b="0" i="0" dirty="0">
                <a:effectLst/>
                <a:highlight>
                  <a:srgbClr val="FFFFFF"/>
                </a:highlight>
                <a:latin typeface="source-serif-pro"/>
              </a:rPr>
              <a:t>Sample </a:t>
            </a:r>
            <a:r>
              <a:rPr lang="en-US" dirty="0">
                <a:solidFill>
                  <a:srgbClr val="242424"/>
                </a:solidFill>
                <a:highlight>
                  <a:srgbClr val="FFFFFF"/>
                </a:highlight>
                <a:latin typeface="source-serif-pro"/>
              </a:rPr>
              <a:t>is</a:t>
            </a:r>
            <a:r>
              <a:rPr lang="en-US" b="0" i="0" dirty="0">
                <a:solidFill>
                  <a:srgbClr val="242424"/>
                </a:solidFill>
                <a:effectLst/>
                <a:highlight>
                  <a:srgbClr val="FFFFFF"/>
                </a:highlight>
                <a:latin typeface="source-serif-pro"/>
              </a:rPr>
              <a:t> an interaction with the environment.</a:t>
            </a:r>
          </a:p>
          <a:p>
            <a:pPr algn="just">
              <a:lnSpc>
                <a:spcPct val="100000"/>
              </a:lnSpc>
              <a:buFont typeface="Wingdings" panose="05000000000000000000" pitchFamily="2" charset="2"/>
              <a:buChar char="v"/>
            </a:pPr>
            <a:r>
              <a:rPr lang="en-US" b="0" i="0" dirty="0">
                <a:solidFill>
                  <a:srgbClr val="242424"/>
                </a:solidFill>
                <a:effectLst/>
                <a:highlight>
                  <a:srgbClr val="FFFFFF"/>
                </a:highlight>
                <a:latin typeface="source-serif-pro"/>
              </a:rPr>
              <a:t>Most RL Algo needs a lot of samples/interactions to be able to solve a task.</a:t>
            </a:r>
          </a:p>
          <a:p>
            <a:pPr algn="just">
              <a:lnSpc>
                <a:spcPct val="100000"/>
              </a:lnSpc>
              <a:buFont typeface="Wingdings" panose="05000000000000000000" pitchFamily="2" charset="2"/>
              <a:buChar char="v"/>
            </a:pPr>
            <a:r>
              <a:rPr lang="en-US" dirty="0">
                <a:solidFill>
                  <a:srgbClr val="242424"/>
                </a:solidFill>
                <a:highlight>
                  <a:srgbClr val="FFFFFF"/>
                </a:highlight>
                <a:latin typeface="source-serif-pro"/>
              </a:rPr>
              <a:t>For a </a:t>
            </a:r>
            <a:r>
              <a:rPr lang="en-US" b="0" i="0" dirty="0">
                <a:solidFill>
                  <a:srgbClr val="242424"/>
                </a:solidFill>
                <a:effectLst/>
                <a:highlight>
                  <a:srgbClr val="FFFFFF"/>
                </a:highlight>
                <a:latin typeface="source-serif-pro"/>
              </a:rPr>
              <a:t>human, it takes a few moves to understand good moves or bad.</a:t>
            </a:r>
          </a:p>
          <a:p>
            <a:pPr algn="just">
              <a:lnSpc>
                <a:spcPct val="100000"/>
              </a:lnSpc>
              <a:buFont typeface="Wingdings" panose="05000000000000000000" pitchFamily="2" charset="2"/>
              <a:buChar char="v"/>
            </a:pPr>
            <a:r>
              <a:rPr lang="en-US" dirty="0">
                <a:highlight>
                  <a:srgbClr val="FFFFFF"/>
                </a:highlight>
                <a:latin typeface="source-serif-pro"/>
              </a:rPr>
              <a:t>H</a:t>
            </a:r>
            <a:r>
              <a:rPr lang="en-US" b="0" i="0" dirty="0">
                <a:effectLst/>
                <a:highlight>
                  <a:srgbClr val="FFFFFF"/>
                </a:highlight>
                <a:latin typeface="source-serif-pro"/>
              </a:rPr>
              <a:t>uman can reuse some of the knowledge and skills already acquired from other experiences throughout their life.</a:t>
            </a:r>
          </a:p>
          <a:p>
            <a:pPr algn="just">
              <a:lnSpc>
                <a:spcPct val="100000"/>
              </a:lnSpc>
              <a:buFont typeface="Wingdings" panose="05000000000000000000" pitchFamily="2" charset="2"/>
              <a:buChar char="v"/>
            </a:pPr>
            <a:r>
              <a:rPr lang="en-US" b="0" i="0" dirty="0">
                <a:effectLst/>
                <a:highlight>
                  <a:srgbClr val="FFFFFF"/>
                </a:highlight>
                <a:latin typeface="source-serif-pro"/>
              </a:rPr>
              <a:t>RL-agent in contrast, starts the learning process without any assumptions.</a:t>
            </a:r>
          </a:p>
          <a:p>
            <a:pPr algn="just">
              <a:buFont typeface="Wingdings" panose="05000000000000000000" pitchFamily="2" charset="2"/>
              <a:buChar char="Ø"/>
            </a:pP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7" name="Picture 6">
            <a:extLst>
              <a:ext uri="{FF2B5EF4-FFF2-40B4-BE49-F238E27FC236}">
                <a16:creationId xmlns:a16="http://schemas.microsoft.com/office/drawing/2014/main" id="{67294ED6-79F2-F5E3-5F07-C2757B2FB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1524000"/>
            <a:ext cx="3810000" cy="3810000"/>
          </a:xfrm>
          <a:prstGeom prst="rect">
            <a:avLst/>
          </a:prstGeom>
        </p:spPr>
      </p:pic>
    </p:spTree>
    <p:extLst>
      <p:ext uri="{BB962C8B-B14F-4D97-AF65-F5344CB8AC3E}">
        <p14:creationId xmlns:p14="http://schemas.microsoft.com/office/powerpoint/2010/main" val="1656316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lstStyle/>
          <a:p>
            <a:r>
              <a:rPr lang="en-US" dirty="0">
                <a:solidFill>
                  <a:srgbClr val="0D0D0D"/>
                </a:solidFill>
                <a:latin typeface="Söhne"/>
              </a:rPr>
              <a:t>Exploration-exploitation trade-off</a:t>
            </a: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7847463" cy="6050508"/>
          </a:xfrm>
        </p:spPr>
        <p:txBody>
          <a:bodyPr>
            <a:normAutofit/>
          </a:bodyPr>
          <a:lstStyle/>
          <a:p>
            <a:pPr algn="just">
              <a:lnSpc>
                <a:spcPct val="100000"/>
              </a:lnSpc>
              <a:buFont typeface="Wingdings" panose="05000000000000000000" pitchFamily="2" charset="2"/>
              <a:buChar char="v"/>
            </a:pPr>
            <a:r>
              <a:rPr lang="en-US" b="0" i="0" dirty="0">
                <a:effectLst/>
                <a:highlight>
                  <a:srgbClr val="FFFFFF"/>
                </a:highlight>
                <a:latin typeface="source-serif-pro"/>
              </a:rPr>
              <a:t>Choose between usual and unusual places</a:t>
            </a:r>
            <a:r>
              <a:rPr lang="en-US" b="0" i="0" dirty="0">
                <a:solidFill>
                  <a:srgbClr val="242424"/>
                </a:solidFill>
                <a:effectLst/>
                <a:highlight>
                  <a:srgbClr val="FFFFFF"/>
                </a:highlight>
                <a:latin typeface="source-serif-pro"/>
              </a:rPr>
              <a:t>.</a:t>
            </a:r>
            <a:r>
              <a:rPr lang="en-US" dirty="0">
                <a:solidFill>
                  <a:srgbClr val="242424"/>
                </a:solidFill>
                <a:highlight>
                  <a:srgbClr val="FFFFFF"/>
                </a:highlight>
                <a:latin typeface="source-serif-pro"/>
              </a:rPr>
              <a:t> What if I choose an unusual place and get rich or get killed?</a:t>
            </a:r>
          </a:p>
          <a:p>
            <a:pPr algn="just">
              <a:lnSpc>
                <a:spcPct val="100000"/>
              </a:lnSpc>
              <a:buFont typeface="Wingdings" panose="05000000000000000000" pitchFamily="2" charset="2"/>
              <a:buChar char="v"/>
            </a:pPr>
            <a:r>
              <a:rPr lang="en-US" dirty="0">
                <a:highlight>
                  <a:srgbClr val="FFFFFF"/>
                </a:highlight>
                <a:latin typeface="source-serif-pro"/>
              </a:rPr>
              <a:t>How often I can choose to explore the unusual place</a:t>
            </a:r>
          </a:p>
          <a:p>
            <a:pPr algn="just">
              <a:lnSpc>
                <a:spcPct val="100000"/>
              </a:lnSpc>
              <a:buFont typeface="Wingdings" panose="05000000000000000000" pitchFamily="2" charset="2"/>
              <a:buChar char="v"/>
            </a:pPr>
            <a:r>
              <a:rPr lang="en-US" b="0" i="0" dirty="0">
                <a:solidFill>
                  <a:srgbClr val="242424"/>
                </a:solidFill>
                <a:effectLst/>
                <a:highlight>
                  <a:srgbClr val="FFFFFF"/>
                </a:highlight>
                <a:latin typeface="source-serif-pro"/>
              </a:rPr>
              <a:t>This is the exploration-exploitation trade-off, we want an automated way to strike a good balance between letting the agent explore and taking actions for which it already knows what they will lead to.</a:t>
            </a:r>
          </a:p>
          <a:p>
            <a:pPr algn="just">
              <a:lnSpc>
                <a:spcPct val="100000"/>
              </a:lnSpc>
              <a:buFont typeface="Wingdings" panose="05000000000000000000" pitchFamily="2" charset="2"/>
              <a:buChar char="v"/>
            </a:pPr>
            <a:r>
              <a:rPr lang="en-US" b="0" i="0" dirty="0">
                <a:solidFill>
                  <a:srgbClr val="242424"/>
                </a:solidFill>
                <a:effectLst/>
                <a:highlight>
                  <a:srgbClr val="FFFFFF"/>
                </a:highlight>
                <a:latin typeface="source-serif-pro"/>
              </a:rPr>
              <a:t>For a lot of problems, it is quite possible that the agent gets stuck in a local optimum</a:t>
            </a:r>
            <a:endParaRPr lang="en-US" dirty="0">
              <a:solidFill>
                <a:srgbClr val="242424"/>
              </a:solidFill>
              <a:highlight>
                <a:srgbClr val="FFFFFF"/>
              </a:highlight>
              <a:latin typeface="source-serif-pro"/>
            </a:endParaRPr>
          </a:p>
          <a:p>
            <a:pPr algn="just">
              <a:lnSpc>
                <a:spcPct val="100000"/>
              </a:lnSpc>
              <a:buFont typeface="Wingdings" panose="05000000000000000000" pitchFamily="2" charset="2"/>
              <a:buChar char="v"/>
            </a:pPr>
            <a:r>
              <a:rPr lang="en-US" i="1" dirty="0">
                <a:solidFill>
                  <a:srgbClr val="242424"/>
                </a:solidFill>
                <a:highlight>
                  <a:srgbClr val="FFFFFF"/>
                </a:highlight>
                <a:latin typeface="source-serif-pro"/>
              </a:rPr>
              <a:t>O</a:t>
            </a:r>
            <a:r>
              <a:rPr lang="en-US" b="0" i="1" dirty="0">
                <a:solidFill>
                  <a:srgbClr val="242424"/>
                </a:solidFill>
                <a:effectLst/>
                <a:highlight>
                  <a:srgbClr val="FFFFFF"/>
                </a:highlight>
                <a:latin typeface="source-serif-pro"/>
              </a:rPr>
              <a:t>ne of the hardest problems for RL to solve</a:t>
            </a:r>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5" name="Picture 4">
            <a:extLst>
              <a:ext uri="{FF2B5EF4-FFF2-40B4-BE49-F238E27FC236}">
                <a16:creationId xmlns:a16="http://schemas.microsoft.com/office/drawing/2014/main" id="{00CD04E3-49A1-BC3D-602D-2D9E13B3F0CB}"/>
              </a:ext>
            </a:extLst>
          </p:cNvPr>
          <p:cNvPicPr>
            <a:picLocks noChangeAspect="1"/>
          </p:cNvPicPr>
          <p:nvPr/>
        </p:nvPicPr>
        <p:blipFill>
          <a:blip r:embed="rId2"/>
          <a:stretch>
            <a:fillRect/>
          </a:stretch>
        </p:blipFill>
        <p:spPr>
          <a:xfrm rot="5400000">
            <a:off x="7515367" y="1927581"/>
            <a:ext cx="5464582" cy="3312000"/>
          </a:xfrm>
          <a:prstGeom prst="rect">
            <a:avLst/>
          </a:prstGeom>
        </p:spPr>
      </p:pic>
    </p:spTree>
    <p:extLst>
      <p:ext uri="{BB962C8B-B14F-4D97-AF65-F5344CB8AC3E}">
        <p14:creationId xmlns:p14="http://schemas.microsoft.com/office/powerpoint/2010/main" val="2112337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F5A2E-CE0B-D568-BFF1-A18E0D6A5034}"/>
              </a:ext>
            </a:extLst>
          </p:cNvPr>
          <p:cNvSpPr>
            <a:spLocks noGrp="1"/>
          </p:cNvSpPr>
          <p:nvPr>
            <p:ph type="title"/>
          </p:nvPr>
        </p:nvSpPr>
        <p:spPr>
          <a:xfrm>
            <a:off x="0" y="19379"/>
            <a:ext cx="12192000" cy="722149"/>
          </a:xfrm>
        </p:spPr>
        <p:style>
          <a:lnRef idx="1">
            <a:schemeClr val="accent1"/>
          </a:lnRef>
          <a:fillRef idx="2">
            <a:schemeClr val="accent1"/>
          </a:fillRef>
          <a:effectRef idx="1">
            <a:schemeClr val="accent1"/>
          </a:effectRef>
          <a:fontRef idx="minor">
            <a:schemeClr val="dk1"/>
          </a:fontRef>
        </p:style>
        <p:txBody>
          <a:bodyPr>
            <a:normAutofit fontScale="90000"/>
          </a:bodyPr>
          <a:lstStyle/>
          <a:p>
            <a:br>
              <a:rPr lang="en-US" dirty="0">
                <a:solidFill>
                  <a:srgbClr val="0D0D0D"/>
                </a:solidFill>
                <a:latin typeface="Söhne"/>
              </a:rPr>
            </a:br>
            <a:r>
              <a:rPr lang="en-US" dirty="0">
                <a:solidFill>
                  <a:srgbClr val="0D0D0D"/>
                </a:solidFill>
                <a:latin typeface="Söhne"/>
              </a:rPr>
              <a:t>The sparse-reward problem</a:t>
            </a:r>
            <a:br>
              <a:rPr lang="en-US" b="1" i="0" dirty="0">
                <a:solidFill>
                  <a:srgbClr val="242424"/>
                </a:solidFill>
                <a:effectLst/>
                <a:highlight>
                  <a:srgbClr val="FFFFFF"/>
                </a:highlight>
                <a:latin typeface="sohne"/>
              </a:rPr>
            </a:br>
            <a:endParaRPr lang="en-US" dirty="0"/>
          </a:p>
        </p:txBody>
      </p:sp>
      <p:sp>
        <p:nvSpPr>
          <p:cNvPr id="3" name="Content Placeholder 2">
            <a:extLst>
              <a:ext uri="{FF2B5EF4-FFF2-40B4-BE49-F238E27FC236}">
                <a16:creationId xmlns:a16="http://schemas.microsoft.com/office/drawing/2014/main" id="{A623E367-5030-D267-2BF1-58756753CB43}"/>
              </a:ext>
            </a:extLst>
          </p:cNvPr>
          <p:cNvSpPr>
            <a:spLocks noGrp="1"/>
          </p:cNvSpPr>
          <p:nvPr>
            <p:ph idx="1"/>
          </p:nvPr>
        </p:nvSpPr>
        <p:spPr>
          <a:xfrm>
            <a:off x="0" y="741528"/>
            <a:ext cx="8326484" cy="6050508"/>
          </a:xfrm>
        </p:spPr>
        <p:txBody>
          <a:bodyPr>
            <a:normAutofit/>
          </a:bodyPr>
          <a:lstStyle/>
          <a:p>
            <a:pPr algn="just">
              <a:lnSpc>
                <a:spcPct val="100000"/>
              </a:lnSpc>
              <a:buFont typeface="Wingdings" panose="05000000000000000000" pitchFamily="2" charset="2"/>
              <a:buChar char="v"/>
            </a:pPr>
            <a:r>
              <a:rPr lang="en-US" dirty="0">
                <a:highlight>
                  <a:srgbClr val="FFFFFF"/>
                </a:highlight>
                <a:latin typeface="source-serif-pro"/>
              </a:rPr>
              <a:t> RL-agent receives so little rewards, that it actually gets no feedback on how it should improve.</a:t>
            </a:r>
          </a:p>
          <a:p>
            <a:pPr algn="just">
              <a:lnSpc>
                <a:spcPct val="100000"/>
              </a:lnSpc>
              <a:buFont typeface="Wingdings" panose="05000000000000000000" pitchFamily="2" charset="2"/>
              <a:buChar char="v"/>
            </a:pPr>
            <a:r>
              <a:rPr lang="en-US" b="0" i="0" dirty="0">
                <a:solidFill>
                  <a:srgbClr val="242424"/>
                </a:solidFill>
                <a:effectLst/>
                <a:highlight>
                  <a:srgbClr val="FFFFFF"/>
                </a:highlight>
                <a:latin typeface="source-serif-pro"/>
              </a:rPr>
              <a:t>If we only give our agent a reward (a positive feedback signal) when we have reached the flag, it might not ever get a positive feedback signal, simply because it might never reach the flag by taking random actions (exploration).</a:t>
            </a:r>
          </a:p>
          <a:p>
            <a:pPr algn="just">
              <a:lnSpc>
                <a:spcPct val="100000"/>
              </a:lnSpc>
              <a:buFont typeface="Wingdings" panose="05000000000000000000" pitchFamily="2" charset="2"/>
              <a:buChar char="v"/>
            </a:pPr>
            <a:r>
              <a:rPr lang="en-US" dirty="0">
                <a:solidFill>
                  <a:srgbClr val="242424"/>
                </a:solidFill>
                <a:highlight>
                  <a:srgbClr val="FFFFFF"/>
                </a:highlight>
                <a:latin typeface="source-serif-pro"/>
              </a:rPr>
              <a:t>R</a:t>
            </a:r>
            <a:r>
              <a:rPr lang="en-US" b="0" i="0" dirty="0">
                <a:solidFill>
                  <a:srgbClr val="242424"/>
                </a:solidFill>
                <a:effectLst/>
                <a:highlight>
                  <a:srgbClr val="FFFFFF"/>
                </a:highlight>
                <a:latin typeface="source-serif-pro"/>
              </a:rPr>
              <a:t>eward shaping: modify the reward such that the agent gets more feedback signals to learn from</a:t>
            </a:r>
          </a:p>
          <a:p>
            <a:pPr algn="just">
              <a:lnSpc>
                <a:spcPct val="100000"/>
              </a:lnSpc>
              <a:buFont typeface="Wingdings" panose="05000000000000000000" pitchFamily="2" charset="2"/>
              <a:buChar char="v"/>
            </a:pPr>
            <a:r>
              <a:rPr lang="en-US" b="0" i="0" dirty="0">
                <a:solidFill>
                  <a:srgbClr val="FF0000"/>
                </a:solidFill>
                <a:effectLst/>
                <a:highlight>
                  <a:srgbClr val="FFFFFF"/>
                </a:highlight>
                <a:latin typeface="source-serif-pro"/>
              </a:rPr>
              <a:t>reward shaping is not a scalable solution</a:t>
            </a:r>
            <a:endParaRPr lang="en-US" dirty="0">
              <a:solidFill>
                <a:srgbClr val="FF0000"/>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marL="0" indent="0" algn="just">
              <a:buNone/>
            </a:pPr>
            <a:endParaRPr lang="en-US" dirty="0">
              <a:solidFill>
                <a:srgbClr val="FF0000"/>
              </a:solidFill>
              <a:highlight>
                <a:srgbClr val="FFFFFF"/>
              </a:highlight>
              <a:latin typeface="source-serif-pro"/>
            </a:endParaRPr>
          </a:p>
          <a:p>
            <a:pPr algn="just"/>
            <a:endParaRPr lang="en-US" dirty="0">
              <a:solidFill>
                <a:srgbClr val="242424"/>
              </a:solidFill>
              <a:highlight>
                <a:srgbClr val="FFFFFF"/>
              </a:highlight>
              <a:latin typeface="source-serif-pro"/>
            </a:endParaRPr>
          </a:p>
          <a:p>
            <a:pPr marL="0" indent="0" algn="just">
              <a:buNone/>
            </a:pPr>
            <a:endParaRPr lang="en-US" dirty="0">
              <a:solidFill>
                <a:srgbClr val="242424"/>
              </a:solidFill>
              <a:highlight>
                <a:srgbClr val="FFFFFF"/>
              </a:highlight>
              <a:latin typeface="source-serif-pro"/>
            </a:endParaRPr>
          </a:p>
          <a:p>
            <a:pPr algn="just"/>
            <a:endParaRPr lang="en-US" dirty="0"/>
          </a:p>
        </p:txBody>
      </p:sp>
      <p:sp>
        <p:nvSpPr>
          <p:cNvPr id="4" name="Content Placeholder 2">
            <a:extLst>
              <a:ext uri="{FF2B5EF4-FFF2-40B4-BE49-F238E27FC236}">
                <a16:creationId xmlns:a16="http://schemas.microsoft.com/office/drawing/2014/main" id="{95AC63BB-3308-F388-F8AC-90B06C83193D}"/>
              </a:ext>
            </a:extLst>
          </p:cNvPr>
          <p:cNvSpPr txBox="1">
            <a:spLocks/>
          </p:cNvSpPr>
          <p:nvPr/>
        </p:nvSpPr>
        <p:spPr>
          <a:xfrm>
            <a:off x="4348233" y="3955008"/>
            <a:ext cx="7347898" cy="2901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dirty="0"/>
          </a:p>
        </p:txBody>
      </p:sp>
      <p:pic>
        <p:nvPicPr>
          <p:cNvPr id="6" name="Picture 5">
            <a:extLst>
              <a:ext uri="{FF2B5EF4-FFF2-40B4-BE49-F238E27FC236}">
                <a16:creationId xmlns:a16="http://schemas.microsoft.com/office/drawing/2014/main" id="{6E667B44-3766-DE45-544E-AC266DF5C0DE}"/>
              </a:ext>
            </a:extLst>
          </p:cNvPr>
          <p:cNvPicPr>
            <a:picLocks noChangeAspect="1"/>
          </p:cNvPicPr>
          <p:nvPr/>
        </p:nvPicPr>
        <p:blipFill>
          <a:blip r:embed="rId2"/>
          <a:stretch>
            <a:fillRect/>
          </a:stretch>
        </p:blipFill>
        <p:spPr>
          <a:xfrm>
            <a:off x="8326484" y="2089387"/>
            <a:ext cx="3800475" cy="2533650"/>
          </a:xfrm>
          <a:prstGeom prst="rect">
            <a:avLst/>
          </a:prstGeom>
        </p:spPr>
      </p:pic>
      <p:cxnSp>
        <p:nvCxnSpPr>
          <p:cNvPr id="8" name="Straight Arrow Connector 7">
            <a:extLst>
              <a:ext uri="{FF2B5EF4-FFF2-40B4-BE49-F238E27FC236}">
                <a16:creationId xmlns:a16="http://schemas.microsoft.com/office/drawing/2014/main" id="{002AED47-D5FC-416A-FC46-0D13D18890E6}"/>
              </a:ext>
            </a:extLst>
          </p:cNvPr>
          <p:cNvCxnSpPr/>
          <p:nvPr/>
        </p:nvCxnSpPr>
        <p:spPr>
          <a:xfrm>
            <a:off x="11077433" y="1463677"/>
            <a:ext cx="664191" cy="8518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8BB324-73C0-11F5-C1C9-03BE30586498}"/>
              </a:ext>
            </a:extLst>
          </p:cNvPr>
          <p:cNvSpPr txBox="1"/>
          <p:nvPr/>
        </p:nvSpPr>
        <p:spPr>
          <a:xfrm>
            <a:off x="10483053" y="1143025"/>
            <a:ext cx="1308613" cy="369332"/>
          </a:xfrm>
          <a:prstGeom prst="rect">
            <a:avLst/>
          </a:prstGeom>
          <a:noFill/>
        </p:spPr>
        <p:txBody>
          <a:bodyPr wrap="square" rtlCol="0">
            <a:spAutoFit/>
          </a:bodyPr>
          <a:lstStyle/>
          <a:p>
            <a:r>
              <a:rPr lang="en-GB" dirty="0"/>
              <a:t>Destination</a:t>
            </a:r>
            <a:endParaRPr lang="en-US" dirty="0"/>
          </a:p>
        </p:txBody>
      </p:sp>
      <p:sp>
        <p:nvSpPr>
          <p:cNvPr id="10" name="TextBox 9">
            <a:extLst>
              <a:ext uri="{FF2B5EF4-FFF2-40B4-BE49-F238E27FC236}">
                <a16:creationId xmlns:a16="http://schemas.microsoft.com/office/drawing/2014/main" id="{15358391-80DD-E03D-0E86-92CBE5BA146E}"/>
              </a:ext>
            </a:extLst>
          </p:cNvPr>
          <p:cNvSpPr txBox="1"/>
          <p:nvPr/>
        </p:nvSpPr>
        <p:spPr>
          <a:xfrm>
            <a:off x="8652682" y="2075129"/>
            <a:ext cx="2239804" cy="369332"/>
          </a:xfrm>
          <a:prstGeom prst="rect">
            <a:avLst/>
          </a:prstGeom>
          <a:noFill/>
        </p:spPr>
        <p:txBody>
          <a:bodyPr wrap="square" rtlCol="0">
            <a:spAutoFit/>
          </a:bodyPr>
          <a:lstStyle/>
          <a:p>
            <a:r>
              <a:rPr lang="en-GB" dirty="0"/>
              <a:t>No reward being here</a:t>
            </a:r>
            <a:endParaRPr lang="en-US" dirty="0"/>
          </a:p>
        </p:txBody>
      </p:sp>
      <p:cxnSp>
        <p:nvCxnSpPr>
          <p:cNvPr id="11" name="Straight Arrow Connector 10">
            <a:extLst>
              <a:ext uri="{FF2B5EF4-FFF2-40B4-BE49-F238E27FC236}">
                <a16:creationId xmlns:a16="http://schemas.microsoft.com/office/drawing/2014/main" id="{195AD88B-9103-673C-6CF8-C59354FA775E}"/>
              </a:ext>
            </a:extLst>
          </p:cNvPr>
          <p:cNvCxnSpPr/>
          <p:nvPr/>
        </p:nvCxnSpPr>
        <p:spPr>
          <a:xfrm>
            <a:off x="10150957" y="2504319"/>
            <a:ext cx="664191" cy="85189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63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1298</TotalTime>
  <Words>1234</Words>
  <Application>Microsoft Office PowerPoint</Application>
  <PresentationFormat>Widescreen</PresentationFormat>
  <Paragraphs>195</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Calibri Light</vt:lpstr>
      <vt:lpstr>Cambria Math</vt:lpstr>
      <vt:lpstr>sohne</vt:lpstr>
      <vt:lpstr>Söhne</vt:lpstr>
      <vt:lpstr>source-serif-pro</vt:lpstr>
      <vt:lpstr>Studio-Feixen-Sans</vt:lpstr>
      <vt:lpstr>Wingdings</vt:lpstr>
      <vt:lpstr>Office Theme</vt:lpstr>
      <vt:lpstr>Introduction to Reinforcement Learning</vt:lpstr>
      <vt:lpstr>After Presentation</vt:lpstr>
      <vt:lpstr>What is RL</vt:lpstr>
      <vt:lpstr>Application of RL</vt:lpstr>
      <vt:lpstr>Basic Description of RL</vt:lpstr>
      <vt:lpstr>Basic Branches of ML and  Why RL</vt:lpstr>
      <vt:lpstr>Sample (in-) Efficiency</vt:lpstr>
      <vt:lpstr>Exploration-exploitation trade-off</vt:lpstr>
      <vt:lpstr> The sparse-reward problem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Swahili - LLaMA</dc:title>
  <dc:creator>Michael Mollel</dc:creator>
  <cp:lastModifiedBy>Michael Mollel</cp:lastModifiedBy>
  <cp:revision>13</cp:revision>
  <dcterms:created xsi:type="dcterms:W3CDTF">2024-03-17T21:29:48Z</dcterms:created>
  <dcterms:modified xsi:type="dcterms:W3CDTF">2024-04-24T08:54:38Z</dcterms:modified>
</cp:coreProperties>
</file>